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.jpeg" ContentType="image/jpeg"/>
  <Override PartName="/ppt/media/image4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Eingabemaske, die Eingabe von Kreditdaten ermöglicht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Zinsen berechnen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Zurückzuzahlende Betrag einer Liste hinzufügen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JSON-Datei mit den Kreditdaten der Kredite erstellen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9" name="Shape 3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Aufbau auf JFrame aus javax.swing Paket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Singleton Pattern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verschiedene Panels und Layouts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BorderLayout - Top, Center, Bottom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CenterLayout - 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Controller benötigt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initialize() erzeugt Fenster und initialisiert alle UI Element mit Listeners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Ausführen der User Interaktionen über restlichen Funktionen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onSaveClick() - Objekt Speichern und Liste neuladen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onCalculateClick() - interestAmount berechnen und im UI anzeigen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onCancelClick() - Löscht die Werte aus allen Feldern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getValuesFromCredit() - Auswählen eines Kredites aus der Liste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2" name="Shape 40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Kalkulation wurde in extra Klasse ausgelagert - Darstellung der Anwendungslogikschicht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3 Methoden zum Berechnen der einzelnen Kreditarten und eine obere Methode, die anhand eines Enums die verschiedenen Methoden triggert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theoretisch als einzelne Unit verwendbar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Erklärung Berechnung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hape 4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Schnelle Entwicklung des Programmes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Wenig Planung -&gt; Feature Ideen sind später noch dazu gekommen und mussten eingearbeitet werden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Sehr gute Zusammenarbeit im Team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Gute Verwendung von Git, wenn gleich nicht alle Funktionen (Branch Locking, CI/CD) ausprobiert/verwendet wurden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3-Schichten Modell nicht strikt, aber projektgemäß umgesetzt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Einsatz von Maven als Package Management System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Vorgehen mit Wasserfallmodell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Einfaches Problem, daher keine stetigen Updates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Support Schritt weggelassen, da Programm nicht released werden soll</a:t>
            </a:r>
          </a:p>
          <a:p>
            <a:pPr/>
            <a:r>
              <a:t>MVC</a:t>
            </a:r>
          </a:p>
          <a:p>
            <a:pPr/>
            <a:r>
              <a:t>IntellIJ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Einfache Entwicklung, dank sehr guten Code Completion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VCS sehr einfach, durch Git und GitHub Integration, zudem Maven vollintegriert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Zudem leichter dank Vorwissen innerhalb Gruppe</a:t>
            </a:r>
          </a:p>
          <a:p>
            <a:pPr/>
            <a:r>
              <a:t>Git/GitHub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Git in der Gruppe schon bekannt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Wahl auf GitHub, da Integration in IDE, zudem GitHub Desktop direkt verknüpft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Aufgrund kleinen Umfang, egal welche Plattform gewählt wird, da weitere Funktionen wie CI/CD Pipelines erst bei größeren Projekten interessant werden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Shape 2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56116" indent="-256116">
              <a:buClr>
                <a:srgbClr val="FFFFFF"/>
              </a:buClr>
              <a:buSzPct val="100000"/>
              <a:buChar char="•"/>
            </a:lvl1pPr>
          </a:lstStyle>
          <a:p>
            <a:pPr/>
            <a:r>
              <a:t>Entscheidung für MVC und 3 Schicht-Architektur ohne DB zu befolgen, da Eigenschaften - UI, Anwendungslogik und Datenabruf - gegeben waren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Shape 21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Model - Vorgabe der Eigenschaften von Krediten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Kreditbetrag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Zinssatz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Laufzeit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Rückzahlbetrag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Zinsbetrag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View - Eingabemaske, Liste der Kredite, Trigger der Berechnung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Controller - Verwaltung der Kredite, Schreiben/Lesen von JSONs, Berechnung der Kredite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Selbstständige Erweiterung der Aufgabe um folgende Punkte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Kreditarten: Annuitäts-, Fälligkeits- und Abzahlungskredit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Zahlart: monatlich, jährlich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Auswahl von Krediten in Liste, erneute Modifikation und Berechnung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1" name="Shape 2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Branches zeigen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Grundsätzlich Maven Projekt, für Extensions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0" name="Shape 3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Orientiert an Java Spring, um Programm an DB anzuschließen und gleichzeitig eine API zu bieten können (nicht umgesetzt)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fast nur Getter/Setter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setParameters, um unkompliziert Objekt zu laden.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ansonsten Implementierung aller Attribute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6" name="Shape 3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würde im Fall der Erweiterung zu einem REST Controller umgebaut werden können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Hier Punkt, um API Requests zu verarbeiten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Daher wird hier Verarbeitung der Daten gemanaged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createObject, saveObject, loadObjectById, loadAllObjects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Da keine API, sondern JSON Workaround mit convertObjectToJSON Methode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2" name="Shape 3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json-simple für Speichern/Lesen von JSONs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oft genutztes Package für JSON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erleichtert Handling von JSON -&gt; keine eigenen Parser nötig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Welche Klassen werde genutzt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JSONParser - Lesen aus Textdatei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JSONList - Erstellen einer Liste aus JSONObject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JSONObject enthält Art Key,Value Paar (ID und Object)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ObjectMapper aus Jackson Databind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In vielen Tutorials verwendet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Jackson großer Project, daher viele Funktionen, diese auch getestet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Wegfall eines Parsers des Objektes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Eigener Parser wäre auch denkbar</a:t>
            </a:r>
          </a:p>
          <a:p>
            <a:pPr lvl="1" marL="814916" indent="-256116">
              <a:buClr>
                <a:srgbClr val="FFFFFF"/>
              </a:buClr>
              <a:buSzPct val="100000"/>
              <a:buChar char="•"/>
            </a:pPr>
            <a:r>
              <a:t>ObjectMapper .readValue erstellt ein Object (Parser), .writeValueAsString schreibt das Objekt als JSON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2" name="Autor und Datum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kte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Quellenangabe</a:t>
            </a:r>
          </a:p>
        </p:txBody>
      </p:sp>
      <p:sp>
        <p:nvSpPr>
          <p:cNvPr id="116" name="Textebene 1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eg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eg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eg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ild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und Datum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23" name="Titel der Präsentatio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eg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Folientitel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2" name="Textebene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Folien-Untertitel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0" name="Folien-Unt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89" name="Agenda-Unt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Agenda-Untertitel</a:t>
            </a:r>
          </a:p>
        </p:txBody>
      </p:sp>
      <p:sp>
        <p:nvSpPr>
          <p:cNvPr id="9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3725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313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4901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0489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6077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1665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7253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2841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8429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ixabay.com/images/download/man-593333.jpg?attachment" TargetMode="External"/><Relationship Id="rId3" Type="http://schemas.openxmlformats.org/officeDocument/2006/relationships/hyperlink" Target="https://upload.wikimedia.org/wikipedia/commons/thumb/9/9c/IntelliJ_IDEA_Icon.svg/2048px-IntelliJ_IDEA_Icon.svg.png" TargetMode="External"/><Relationship Id="rId4" Type="http://schemas.openxmlformats.org/officeDocument/2006/relationships/hyperlink" Target="https://git-scm.com/images/logos/downloads/Git-Icon-White.png" TargetMode="External"/><Relationship Id="rId5" Type="http://schemas.openxmlformats.org/officeDocument/2006/relationships/hyperlink" Target="https://github-media-downloads.s3.amazonaws.com/GitHub-Mark.zip" TargetMode="External"/><Relationship Id="rId6" Type="http://schemas.openxmlformats.org/officeDocument/2006/relationships/hyperlink" Target="https://upload.wikimedia.org/wikipedia/commons/b/b5/ModelViewControllerDiagram2.svg?download" TargetMode="External"/><Relationship Id="rId7" Type="http://schemas.openxmlformats.org/officeDocument/2006/relationships/hyperlink" Target="https://pixabay.com/images/download/analysis-2030265.jpg?attachment" TargetMode="External"/><Relationship Id="rId8" Type="http://schemas.openxmlformats.org/officeDocument/2006/relationships/hyperlink" Target="https://pixabay.com/images/download/architecture-1857175.jpg?attachment" TargetMode="External"/><Relationship Id="rId9" Type="http://schemas.openxmlformats.org/officeDocument/2006/relationships/hyperlink" Target="https://pixabay.com/images/download/code-820275.jpg?attachment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redit Calculato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Credit Calculator</a:t>
            </a:r>
          </a:p>
        </p:txBody>
      </p:sp>
      <p:sp>
        <p:nvSpPr>
          <p:cNvPr id="152" name="Franziska Köllschen, Max Lautenbach und Gregor Münker; 16.06.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Franziska Köllschen, Max Lautenbach und Gregor Münker; 16.06.2021</a:t>
            </a:r>
          </a:p>
        </p:txBody>
      </p:sp>
      <p:sp>
        <p:nvSpPr>
          <p:cNvPr id="153" name="Portfolioprüfung Gruppe 4 - Software Engineerin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Portfolioprüfung Gruppe 4 - Software Engineering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architecture-1857175.jpg" descr="architecture-1857175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479" t="0" r="2047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229" name="Entwur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Entwurf</a:t>
            </a:r>
          </a:p>
        </p:txBody>
      </p:sp>
      <p:sp>
        <p:nvSpPr>
          <p:cNvPr id="230" name="Folien-Untertite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Entwur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Entwurf</a:t>
            </a:r>
          </a:p>
        </p:txBody>
      </p:sp>
      <p:sp>
        <p:nvSpPr>
          <p:cNvPr id="233" name="Use-Case Diagram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Use-Case Diagramm</a:t>
            </a:r>
          </a:p>
        </p:txBody>
      </p:sp>
      <p:pic>
        <p:nvPicPr>
          <p:cNvPr id="234" name="UseCaseDiagram.png" descr="UseCase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54163" y="4318185"/>
            <a:ext cx="15675674" cy="8339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ntwur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Entwurf</a:t>
            </a:r>
          </a:p>
        </p:txBody>
      </p:sp>
      <p:sp>
        <p:nvSpPr>
          <p:cNvPr id="237" name="UML Klassendiagram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UML Klassendiagramm</a:t>
            </a:r>
          </a:p>
        </p:txBody>
      </p:sp>
      <p:pic>
        <p:nvPicPr>
          <p:cNvPr id="238" name="diagram.png" descr="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67179" y="3522653"/>
            <a:ext cx="8849642" cy="9930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Entwur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Entwurf</a:t>
            </a:r>
          </a:p>
        </p:txBody>
      </p:sp>
      <p:sp>
        <p:nvSpPr>
          <p:cNvPr id="241" name="Mockup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Mockup</a:t>
            </a:r>
          </a:p>
        </p:txBody>
      </p:sp>
      <p:pic>
        <p:nvPicPr>
          <p:cNvPr id="242" name="MockUp-2.png" descr="MockUp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1289" y="4819079"/>
            <a:ext cx="13841422" cy="7337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code-820275.jpg" descr="code-820275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479" t="0" r="2047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245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246" name="Folien-Untertite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249" name="Git-Branch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Git-Branches</a:t>
            </a:r>
          </a:p>
        </p:txBody>
      </p:sp>
      <p:sp>
        <p:nvSpPr>
          <p:cNvPr id="250" name="Linie"/>
          <p:cNvSpPr/>
          <p:nvPr/>
        </p:nvSpPr>
        <p:spPr>
          <a:xfrm>
            <a:off x="3132994" y="4457295"/>
            <a:ext cx="5444124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1" name="Linie"/>
          <p:cNvSpPr/>
          <p:nvPr/>
        </p:nvSpPr>
        <p:spPr>
          <a:xfrm>
            <a:off x="3154701" y="5636039"/>
            <a:ext cx="4483213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2" name="Linie"/>
          <p:cNvSpPr/>
          <p:nvPr/>
        </p:nvSpPr>
        <p:spPr>
          <a:xfrm>
            <a:off x="3146459" y="6789384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3" name="Linie"/>
          <p:cNvSpPr/>
          <p:nvPr/>
        </p:nvSpPr>
        <p:spPr>
          <a:xfrm flipH="1">
            <a:off x="3173696" y="4458762"/>
            <a:ext cx="1" cy="2354556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4" name="Linie"/>
          <p:cNvSpPr/>
          <p:nvPr/>
        </p:nvSpPr>
        <p:spPr>
          <a:xfrm>
            <a:off x="7597039" y="4458762"/>
            <a:ext cx="1" cy="2354555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5" name="dev"/>
          <p:cNvSpPr txBox="1"/>
          <p:nvPr/>
        </p:nvSpPr>
        <p:spPr>
          <a:xfrm>
            <a:off x="1284427" y="4222345"/>
            <a:ext cx="631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</a:t>
            </a:r>
          </a:p>
        </p:txBody>
      </p:sp>
      <p:sp>
        <p:nvSpPr>
          <p:cNvPr id="256" name="project-base"/>
          <p:cNvSpPr txBox="1"/>
          <p:nvPr/>
        </p:nvSpPr>
        <p:spPr>
          <a:xfrm>
            <a:off x="669035" y="5375689"/>
            <a:ext cx="186232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project-base</a:t>
            </a:r>
          </a:p>
        </p:txBody>
      </p:sp>
      <p:sp>
        <p:nvSpPr>
          <p:cNvPr id="257" name="Modelling"/>
          <p:cNvSpPr txBox="1"/>
          <p:nvPr/>
        </p:nvSpPr>
        <p:spPr>
          <a:xfrm>
            <a:off x="830884" y="6529034"/>
            <a:ext cx="153863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Modelling</a:t>
            </a:r>
          </a:p>
        </p:txBody>
      </p:sp>
      <p:sp>
        <p:nvSpPr>
          <p:cNvPr id="258" name="Linie"/>
          <p:cNvSpPr/>
          <p:nvPr/>
        </p:nvSpPr>
        <p:spPr>
          <a:xfrm>
            <a:off x="3146459" y="12383010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Project Entwurf…"/>
          <p:cNvSpPr txBox="1"/>
          <p:nvPr/>
        </p:nvSpPr>
        <p:spPr>
          <a:xfrm>
            <a:off x="4002761" y="12583010"/>
            <a:ext cx="278709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 Entwurf</a:t>
            </a:r>
          </a:p>
          <a:p>
            <a:pPr/>
            <a:r>
              <a:t>Repo Initialisierung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264" name="Git-Branch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Git-Branches</a:t>
            </a:r>
          </a:p>
        </p:txBody>
      </p:sp>
      <p:sp>
        <p:nvSpPr>
          <p:cNvPr id="265" name="Linie"/>
          <p:cNvSpPr/>
          <p:nvPr/>
        </p:nvSpPr>
        <p:spPr>
          <a:xfrm>
            <a:off x="3132994" y="4457295"/>
            <a:ext cx="12996715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6" name="Linie"/>
          <p:cNvSpPr/>
          <p:nvPr/>
        </p:nvSpPr>
        <p:spPr>
          <a:xfrm>
            <a:off x="3154701" y="5636039"/>
            <a:ext cx="4483213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Linie"/>
          <p:cNvSpPr/>
          <p:nvPr/>
        </p:nvSpPr>
        <p:spPr>
          <a:xfrm>
            <a:off x="3146459" y="6789384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Linie"/>
          <p:cNvSpPr/>
          <p:nvPr/>
        </p:nvSpPr>
        <p:spPr>
          <a:xfrm>
            <a:off x="8292192" y="10101183"/>
            <a:ext cx="7539266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Linie"/>
          <p:cNvSpPr/>
          <p:nvPr/>
        </p:nvSpPr>
        <p:spPr>
          <a:xfrm flipH="1">
            <a:off x="3173696" y="4458762"/>
            <a:ext cx="1" cy="2354556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Linie"/>
          <p:cNvSpPr/>
          <p:nvPr/>
        </p:nvSpPr>
        <p:spPr>
          <a:xfrm>
            <a:off x="7597039" y="4458762"/>
            <a:ext cx="1" cy="2354555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1" name="Linie"/>
          <p:cNvSpPr/>
          <p:nvPr/>
        </p:nvSpPr>
        <p:spPr>
          <a:xfrm>
            <a:off x="8292191" y="8970540"/>
            <a:ext cx="7574750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2" name="Linie"/>
          <p:cNvSpPr/>
          <p:nvPr/>
        </p:nvSpPr>
        <p:spPr>
          <a:xfrm>
            <a:off x="8292192" y="7839897"/>
            <a:ext cx="753926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3" name="Linie"/>
          <p:cNvSpPr/>
          <p:nvPr/>
        </p:nvSpPr>
        <p:spPr>
          <a:xfrm flipH="1">
            <a:off x="8323716" y="4405499"/>
            <a:ext cx="1" cy="5735019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4" name="dev"/>
          <p:cNvSpPr txBox="1"/>
          <p:nvPr/>
        </p:nvSpPr>
        <p:spPr>
          <a:xfrm>
            <a:off x="1284427" y="4222345"/>
            <a:ext cx="631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</a:t>
            </a:r>
          </a:p>
        </p:txBody>
      </p:sp>
      <p:sp>
        <p:nvSpPr>
          <p:cNvPr id="275" name="project-base"/>
          <p:cNvSpPr txBox="1"/>
          <p:nvPr/>
        </p:nvSpPr>
        <p:spPr>
          <a:xfrm>
            <a:off x="669035" y="5375689"/>
            <a:ext cx="186232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project-base</a:t>
            </a:r>
          </a:p>
        </p:txBody>
      </p:sp>
      <p:sp>
        <p:nvSpPr>
          <p:cNvPr id="276" name="Modelling"/>
          <p:cNvSpPr txBox="1"/>
          <p:nvPr/>
        </p:nvSpPr>
        <p:spPr>
          <a:xfrm>
            <a:off x="830884" y="6529034"/>
            <a:ext cx="153863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Modelling</a:t>
            </a:r>
          </a:p>
        </p:txBody>
      </p:sp>
      <p:sp>
        <p:nvSpPr>
          <p:cNvPr id="277" name="Model"/>
          <p:cNvSpPr txBox="1"/>
          <p:nvPr/>
        </p:nvSpPr>
        <p:spPr>
          <a:xfrm>
            <a:off x="20925054" y="7591782"/>
            <a:ext cx="10158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</a:t>
            </a:r>
          </a:p>
        </p:txBody>
      </p:sp>
      <p:sp>
        <p:nvSpPr>
          <p:cNvPr id="278" name="View"/>
          <p:cNvSpPr txBox="1"/>
          <p:nvPr/>
        </p:nvSpPr>
        <p:spPr>
          <a:xfrm>
            <a:off x="21044688" y="8710190"/>
            <a:ext cx="77663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View</a:t>
            </a:r>
          </a:p>
        </p:txBody>
      </p:sp>
      <p:sp>
        <p:nvSpPr>
          <p:cNvPr id="279" name="Controller"/>
          <p:cNvSpPr txBox="1"/>
          <p:nvPr/>
        </p:nvSpPr>
        <p:spPr>
          <a:xfrm>
            <a:off x="20673898" y="9828597"/>
            <a:ext cx="151821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Controller</a:t>
            </a:r>
          </a:p>
        </p:txBody>
      </p:sp>
      <p:sp>
        <p:nvSpPr>
          <p:cNvPr id="280" name="Linie"/>
          <p:cNvSpPr/>
          <p:nvPr/>
        </p:nvSpPr>
        <p:spPr>
          <a:xfrm>
            <a:off x="3146459" y="12383010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1" name="Linie"/>
          <p:cNvSpPr/>
          <p:nvPr/>
        </p:nvSpPr>
        <p:spPr>
          <a:xfrm>
            <a:off x="8311202" y="12383010"/>
            <a:ext cx="753672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2" name="Anfang der Umsetzung"/>
          <p:cNvSpPr txBox="1"/>
          <p:nvPr/>
        </p:nvSpPr>
        <p:spPr>
          <a:xfrm>
            <a:off x="10413986" y="12792560"/>
            <a:ext cx="333116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Anfang der Umsetzung</a:t>
            </a:r>
          </a:p>
        </p:txBody>
      </p:sp>
      <p:sp>
        <p:nvSpPr>
          <p:cNvPr id="283" name="Project Entwurf…"/>
          <p:cNvSpPr txBox="1"/>
          <p:nvPr/>
        </p:nvSpPr>
        <p:spPr>
          <a:xfrm>
            <a:off x="4002761" y="12583010"/>
            <a:ext cx="278709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 Entwurf</a:t>
            </a:r>
          </a:p>
          <a:p>
            <a:pPr/>
            <a:r>
              <a:t>Repo Initialisierung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286" name="Git-Branch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Git-Branches</a:t>
            </a:r>
          </a:p>
        </p:txBody>
      </p:sp>
      <p:sp>
        <p:nvSpPr>
          <p:cNvPr id="287" name="Linie"/>
          <p:cNvSpPr/>
          <p:nvPr/>
        </p:nvSpPr>
        <p:spPr>
          <a:xfrm>
            <a:off x="3132994" y="4457295"/>
            <a:ext cx="18118013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8" name="Linie"/>
          <p:cNvSpPr/>
          <p:nvPr/>
        </p:nvSpPr>
        <p:spPr>
          <a:xfrm>
            <a:off x="3154701" y="5636039"/>
            <a:ext cx="4483213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9" name="Linie"/>
          <p:cNvSpPr/>
          <p:nvPr/>
        </p:nvSpPr>
        <p:spPr>
          <a:xfrm>
            <a:off x="3146459" y="6789384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0" name="Linie"/>
          <p:cNvSpPr/>
          <p:nvPr/>
        </p:nvSpPr>
        <p:spPr>
          <a:xfrm>
            <a:off x="8292192" y="10101183"/>
            <a:ext cx="11950665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1" name="Linie"/>
          <p:cNvSpPr/>
          <p:nvPr/>
        </p:nvSpPr>
        <p:spPr>
          <a:xfrm flipH="1">
            <a:off x="3173696" y="4458762"/>
            <a:ext cx="1" cy="2354556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2" name="Linie"/>
          <p:cNvSpPr/>
          <p:nvPr/>
        </p:nvSpPr>
        <p:spPr>
          <a:xfrm>
            <a:off x="7597039" y="4458762"/>
            <a:ext cx="1" cy="2354555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3" name="Linie"/>
          <p:cNvSpPr/>
          <p:nvPr/>
        </p:nvSpPr>
        <p:spPr>
          <a:xfrm>
            <a:off x="8292191" y="8970540"/>
            <a:ext cx="11950666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4" name="Linie"/>
          <p:cNvSpPr/>
          <p:nvPr/>
        </p:nvSpPr>
        <p:spPr>
          <a:xfrm>
            <a:off x="8292192" y="7839897"/>
            <a:ext cx="11950665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5" name="Linie"/>
          <p:cNvSpPr/>
          <p:nvPr/>
        </p:nvSpPr>
        <p:spPr>
          <a:xfrm>
            <a:off x="15747603" y="11231826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6" name="Linie"/>
          <p:cNvSpPr/>
          <p:nvPr/>
        </p:nvSpPr>
        <p:spPr>
          <a:xfrm flipH="1">
            <a:off x="8323716" y="4405499"/>
            <a:ext cx="1" cy="5735019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7" name="Linie"/>
          <p:cNvSpPr/>
          <p:nvPr/>
        </p:nvSpPr>
        <p:spPr>
          <a:xfrm>
            <a:off x="20197833" y="4427074"/>
            <a:ext cx="1" cy="6851387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8" name="Linie"/>
          <p:cNvSpPr/>
          <p:nvPr/>
        </p:nvSpPr>
        <p:spPr>
          <a:xfrm>
            <a:off x="15733857" y="4416965"/>
            <a:ext cx="1" cy="6845865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9" name="dev"/>
          <p:cNvSpPr txBox="1"/>
          <p:nvPr/>
        </p:nvSpPr>
        <p:spPr>
          <a:xfrm>
            <a:off x="1284427" y="4222345"/>
            <a:ext cx="631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</a:t>
            </a:r>
          </a:p>
        </p:txBody>
      </p:sp>
      <p:sp>
        <p:nvSpPr>
          <p:cNvPr id="300" name="project-base"/>
          <p:cNvSpPr txBox="1"/>
          <p:nvPr/>
        </p:nvSpPr>
        <p:spPr>
          <a:xfrm>
            <a:off x="669035" y="5375689"/>
            <a:ext cx="186232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project-base</a:t>
            </a:r>
          </a:p>
        </p:txBody>
      </p:sp>
      <p:sp>
        <p:nvSpPr>
          <p:cNvPr id="301" name="Modelling"/>
          <p:cNvSpPr txBox="1"/>
          <p:nvPr/>
        </p:nvSpPr>
        <p:spPr>
          <a:xfrm>
            <a:off x="830884" y="6529034"/>
            <a:ext cx="153863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Modelling</a:t>
            </a:r>
          </a:p>
        </p:txBody>
      </p:sp>
      <p:sp>
        <p:nvSpPr>
          <p:cNvPr id="302" name="Model"/>
          <p:cNvSpPr txBox="1"/>
          <p:nvPr/>
        </p:nvSpPr>
        <p:spPr>
          <a:xfrm>
            <a:off x="20925054" y="7591782"/>
            <a:ext cx="10158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</a:t>
            </a:r>
          </a:p>
        </p:txBody>
      </p:sp>
      <p:sp>
        <p:nvSpPr>
          <p:cNvPr id="303" name="View"/>
          <p:cNvSpPr txBox="1"/>
          <p:nvPr/>
        </p:nvSpPr>
        <p:spPr>
          <a:xfrm>
            <a:off x="21044688" y="8710190"/>
            <a:ext cx="77663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View</a:t>
            </a:r>
          </a:p>
        </p:txBody>
      </p:sp>
      <p:sp>
        <p:nvSpPr>
          <p:cNvPr id="304" name="Controller"/>
          <p:cNvSpPr txBox="1"/>
          <p:nvPr/>
        </p:nvSpPr>
        <p:spPr>
          <a:xfrm>
            <a:off x="20673898" y="9828597"/>
            <a:ext cx="151821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Controller</a:t>
            </a:r>
          </a:p>
        </p:txBody>
      </p:sp>
      <p:sp>
        <p:nvSpPr>
          <p:cNvPr id="305" name="Presentation"/>
          <p:cNvSpPr txBox="1"/>
          <p:nvPr/>
        </p:nvSpPr>
        <p:spPr>
          <a:xfrm>
            <a:off x="20515860" y="10947006"/>
            <a:ext cx="183428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Presentation</a:t>
            </a:r>
          </a:p>
        </p:txBody>
      </p:sp>
      <p:sp>
        <p:nvSpPr>
          <p:cNvPr id="306" name="Linie"/>
          <p:cNvSpPr/>
          <p:nvPr/>
        </p:nvSpPr>
        <p:spPr>
          <a:xfrm>
            <a:off x="3146459" y="12383010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7" name="Linie"/>
          <p:cNvSpPr/>
          <p:nvPr/>
        </p:nvSpPr>
        <p:spPr>
          <a:xfrm>
            <a:off x="15747603" y="12383010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8" name="Linie"/>
          <p:cNvSpPr/>
          <p:nvPr/>
        </p:nvSpPr>
        <p:spPr>
          <a:xfrm>
            <a:off x="8311202" y="12383010"/>
            <a:ext cx="753672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9" name="Anfang der Umsetzung"/>
          <p:cNvSpPr txBox="1"/>
          <p:nvPr/>
        </p:nvSpPr>
        <p:spPr>
          <a:xfrm>
            <a:off x="10413986" y="12792560"/>
            <a:ext cx="333116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Anfang der Umsetzung</a:t>
            </a:r>
          </a:p>
        </p:txBody>
      </p:sp>
      <p:sp>
        <p:nvSpPr>
          <p:cNvPr id="310" name="Erstellung der Präsentation Abschluss der Umsetzung"/>
          <p:cNvSpPr txBox="1"/>
          <p:nvPr/>
        </p:nvSpPr>
        <p:spPr>
          <a:xfrm>
            <a:off x="16074162" y="12583010"/>
            <a:ext cx="384657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Erstellung der Präsentation</a:t>
            </a:r>
            <a:br/>
            <a:r>
              <a:t>Abschluss der Umsetzung</a:t>
            </a:r>
          </a:p>
        </p:txBody>
      </p:sp>
      <p:sp>
        <p:nvSpPr>
          <p:cNvPr id="311" name="Project Entwurf…"/>
          <p:cNvSpPr txBox="1"/>
          <p:nvPr/>
        </p:nvSpPr>
        <p:spPr>
          <a:xfrm>
            <a:off x="4002761" y="12583010"/>
            <a:ext cx="278709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 Entwurf</a:t>
            </a:r>
          </a:p>
          <a:p>
            <a:pPr/>
            <a:r>
              <a:t>Repo Initialisierung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14" name="Mod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Model</a:t>
            </a:r>
          </a:p>
        </p:txBody>
      </p:sp>
      <p:sp>
        <p:nvSpPr>
          <p:cNvPr id="315" name="Orientiert an Java Spring, um Programm an DB anzuschließen und gleichzeitig eine API zu bieten können (nicht umgesetzt)…"/>
          <p:cNvSpPr txBox="1"/>
          <p:nvPr>
            <p:ph type="body" sz="half" idx="1"/>
          </p:nvPr>
        </p:nvSpPr>
        <p:spPr>
          <a:xfrm>
            <a:off x="1270000" y="3372310"/>
            <a:ext cx="21844000" cy="4688385"/>
          </a:xfrm>
          <a:prstGeom prst="rect">
            <a:avLst/>
          </a:prstGeom>
        </p:spPr>
        <p:txBody>
          <a:bodyPr/>
          <a:lstStyle/>
          <a:p>
            <a:pPr marL="372533" indent="-372533">
              <a:defRPr sz="2700"/>
            </a:pPr>
            <a:r>
              <a:t>Orientiert an Java Spring, um Programm an DB anzuschließen und gleichzeitig eine API zu bieten können (nicht umgesetzt)</a:t>
            </a:r>
          </a:p>
          <a:p>
            <a:pPr marL="372533" indent="-372533">
              <a:defRPr sz="2700"/>
            </a:pPr>
            <a:r>
              <a:t>fast nur Getter/Setter</a:t>
            </a:r>
          </a:p>
          <a:p>
            <a:pPr marL="372533" indent="-372533">
              <a:defRPr sz="2700"/>
            </a:pPr>
            <a:r>
              <a:t>setParameters, um unkompliziert Objekt zu laden.</a:t>
            </a:r>
          </a:p>
          <a:p>
            <a:pPr marL="372533" indent="-372533">
              <a:defRPr sz="2700"/>
            </a:pPr>
            <a:r>
              <a:t>Initialisierung aller Attribute</a:t>
            </a:r>
          </a:p>
        </p:txBody>
      </p:sp>
      <p:grpSp>
        <p:nvGrpSpPr>
          <p:cNvPr id="318" name="Gruppieren"/>
          <p:cNvGrpSpPr/>
          <p:nvPr/>
        </p:nvGrpSpPr>
        <p:grpSpPr>
          <a:xfrm>
            <a:off x="1323999" y="6672826"/>
            <a:ext cx="21736002" cy="6647467"/>
            <a:chOff x="0" y="0"/>
            <a:chExt cx="21736001" cy="6647465"/>
          </a:xfrm>
        </p:grpSpPr>
        <p:sp>
          <p:nvSpPr>
            <p:cNvPr id="316" name="Rechteck"/>
            <p:cNvSpPr/>
            <p:nvPr/>
          </p:nvSpPr>
          <p:spPr>
            <a:xfrm>
              <a:off x="-1" y="-1"/>
              <a:ext cx="21736003" cy="66474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17" name="public Credit(){…"/>
            <p:cNvSpPr txBox="1"/>
            <p:nvPr/>
          </p:nvSpPr>
          <p:spPr>
            <a:xfrm>
              <a:off x="737501" y="165354"/>
              <a:ext cx="20260998" cy="6409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</a:t>
              </a:r>
              <a:r>
                <a:t>Credit(){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  <a:p>
              <a:pPr algn="l" defTabSz="457200">
                <a:defRPr>
                  <a:solidFill>
                    <a:srgbClr val="80800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@Override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</a:t>
              </a:r>
              <a:r>
                <a:t>String toString(){</a:t>
              </a:r>
            </a:p>
            <a:p>
              <a:pPr algn="l" defTabSz="457200">
                <a:defRPr b="1">
                  <a:solidFill>
                    <a:srgbClr val="6618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0"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011480"/>
                  </a:solidFill>
                </a:rPr>
                <a:t>return </a:t>
              </a:r>
              <a:r>
                <a:t>creditType </a:t>
              </a:r>
              <a:r>
                <a:rPr b="0">
                  <a:solidFill>
                    <a:srgbClr val="000000"/>
                  </a:solidFill>
                </a:rPr>
                <a:t>+ </a:t>
              </a:r>
              <a:r>
                <a:rPr>
                  <a:solidFill>
                    <a:srgbClr val="018001"/>
                  </a:solidFill>
                </a:rPr>
                <a:t>" " </a:t>
              </a:r>
              <a:r>
                <a:rPr b="0">
                  <a:solidFill>
                    <a:srgbClr val="000000"/>
                  </a:solidFill>
                </a:rPr>
                <a:t>+ </a:t>
              </a:r>
              <a:r>
                <a:t>loanAmount</a:t>
              </a:r>
              <a:r>
                <a:rPr b="0">
                  <a:solidFill>
                    <a:srgbClr val="000000"/>
                  </a:solidFill>
                </a:rPr>
                <a:t>;</a:t>
              </a:r>
              <a:endParaRPr b="0"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setParameters(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loanAmount, String periodUoM,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interestRate, 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interestPeriod, String paymentRhythm, creditTypes creditType) 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loanAmount </a:t>
              </a:r>
              <a:r>
                <a:t>= loanAmount;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periodUoM </a:t>
              </a:r>
              <a:r>
                <a:t>= periodUoM;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interestRate </a:t>
              </a:r>
              <a:r>
                <a:t>= interestRate;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interestPeriod </a:t>
              </a:r>
              <a:r>
                <a:t>= interestPeriod;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paymentRhythm </a:t>
              </a:r>
              <a:r>
                <a:t>= paymentRhythm;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creditType </a:t>
              </a:r>
              <a:r>
                <a:t>= creditType;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23" name="Controll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</a:t>
            </a:r>
          </a:p>
        </p:txBody>
      </p:sp>
      <p:sp>
        <p:nvSpPr>
          <p:cNvPr id="324" name="Verarbeitung der Daten - Verarbeitung von Datenabrufen gegen Model…"/>
          <p:cNvSpPr txBox="1"/>
          <p:nvPr>
            <p:ph type="body" idx="1"/>
          </p:nvPr>
        </p:nvSpPr>
        <p:spPr>
          <a:xfrm>
            <a:off x="1270000" y="4177088"/>
            <a:ext cx="21844000" cy="8621358"/>
          </a:xfrm>
          <a:prstGeom prst="rect">
            <a:avLst/>
          </a:prstGeom>
        </p:spPr>
        <p:txBody>
          <a:bodyPr/>
          <a:lstStyle/>
          <a:p>
            <a:pPr/>
            <a:r>
              <a:t>Verarbeitung der Daten - Verarbeitung von Datenabrufen gegen Model</a:t>
            </a:r>
          </a:p>
          <a:p>
            <a:pPr/>
            <a:r>
              <a:t>Erweiterungsmöglichkeit für API besteht</a:t>
            </a:r>
          </a:p>
          <a:p>
            <a:pPr/>
            <a:r>
              <a:t>Bietet folgende Funktionen</a:t>
            </a:r>
          </a:p>
          <a:p>
            <a:pPr lvl="1"/>
            <a:r>
              <a:t>Erstellen eines Kredites</a:t>
            </a:r>
          </a:p>
          <a:p>
            <a:pPr lvl="1"/>
            <a:r>
              <a:t>Laden und Speichern eines Kredites mithilfe einer ID</a:t>
            </a:r>
          </a:p>
          <a:p>
            <a:pPr lvl="1"/>
            <a:r>
              <a:t>Laden und ausgeben aller Kredite</a:t>
            </a:r>
          </a:p>
          <a:p>
            <a:pPr lvl="1"/>
            <a:r>
              <a:t>Berechnen der Kreditsumme des aktuellen Kredites</a:t>
            </a:r>
          </a:p>
          <a:p>
            <a:pPr/>
            <a:r>
              <a:t>Nutzung von json-simple und jackson für JSON-Handling, um Kredite zu persistieren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lieder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Gliederung</a:t>
            </a:r>
          </a:p>
        </p:txBody>
      </p:sp>
      <p:sp>
        <p:nvSpPr>
          <p:cNvPr id="156" name="Aufgabenstellung…"/>
          <p:cNvSpPr txBox="1"/>
          <p:nvPr>
            <p:ph type="body" idx="1"/>
          </p:nvPr>
        </p:nvSpPr>
        <p:spPr>
          <a:xfrm>
            <a:off x="1270000" y="3258522"/>
            <a:ext cx="21844000" cy="9441478"/>
          </a:xfrm>
          <a:prstGeom prst="rect">
            <a:avLst/>
          </a:prstGeom>
        </p:spPr>
        <p:txBody>
          <a:bodyPr/>
          <a:lstStyle/>
          <a:p>
            <a:pPr marL="1018645" indent="-1018645">
              <a:buSzPct val="100000"/>
              <a:buAutoNum type="arabicPeriod" startAt="1"/>
            </a:pPr>
            <a:r>
              <a:t>Aufgabenstellung</a:t>
            </a:r>
          </a:p>
          <a:p>
            <a:pPr marL="1018645" indent="-1018645">
              <a:buSzPct val="100000"/>
              <a:buAutoNum type="arabicPeriod" startAt="1"/>
            </a:pPr>
            <a:r>
              <a:t>Projektplanung hinsichtlich der verwendeten Methoden und Werkzeuge</a:t>
            </a:r>
          </a:p>
          <a:p>
            <a:pPr marL="1018645" indent="-1018645">
              <a:buSzPct val="100000"/>
              <a:buAutoNum type="arabicPeriod" startAt="1"/>
            </a:pPr>
            <a:r>
              <a:t>Anforderungsanalyse anhand der Aufgabenstellung</a:t>
            </a:r>
          </a:p>
          <a:p>
            <a:pPr marL="1018645" indent="-1018645">
              <a:buSzPct val="100000"/>
              <a:buAutoNum type="arabicPeriod" startAt="1"/>
            </a:pPr>
            <a:r>
              <a:t>Programmentwurf mithilfe von Use-Case und UML-Diagrammen und Mockups</a:t>
            </a:r>
          </a:p>
          <a:p>
            <a:pPr marL="1018645" indent="-1018645">
              <a:buSzPct val="100000"/>
              <a:buAutoNum type="arabicPeriod" startAt="1"/>
            </a:pPr>
            <a:r>
              <a:t>Umsetzung in Java</a:t>
            </a:r>
          </a:p>
          <a:p>
            <a:pPr marL="1018645" indent="-1018645">
              <a:buSzPct val="100000"/>
              <a:buAutoNum type="arabicPeriod" startAt="1"/>
            </a:pPr>
            <a:r>
              <a:t>Kritische Reflexion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29" name="Controll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</a:t>
            </a:r>
          </a:p>
        </p:txBody>
      </p:sp>
      <p:sp>
        <p:nvSpPr>
          <p:cNvPr id="330" name="Verarbeitung der Daten - Verarbeitung von Datenabrufen gegen Model…"/>
          <p:cNvSpPr txBox="1"/>
          <p:nvPr>
            <p:ph type="body" sz="half" idx="1"/>
          </p:nvPr>
        </p:nvSpPr>
        <p:spPr>
          <a:xfrm>
            <a:off x="1270000" y="4177088"/>
            <a:ext cx="21844000" cy="4710042"/>
          </a:xfrm>
          <a:prstGeom prst="rect">
            <a:avLst/>
          </a:prstGeom>
        </p:spPr>
        <p:txBody>
          <a:bodyPr/>
          <a:lstStyle/>
          <a:p>
            <a:pPr marL="260773" indent="-260773" defTabSz="1706879">
              <a:spcBef>
                <a:spcPts val="1600"/>
              </a:spcBef>
              <a:defRPr sz="2240"/>
            </a:pPr>
            <a:r>
              <a:t>Verarbeitung der Daten - Verarbeitung von Datenabrufen gegen Model</a:t>
            </a:r>
          </a:p>
          <a:p>
            <a:pPr marL="260773" indent="-260773" defTabSz="1706879">
              <a:spcBef>
                <a:spcPts val="1600"/>
              </a:spcBef>
              <a:defRPr sz="2240"/>
            </a:pPr>
            <a:r>
              <a:t>Erweiterungsmöglichkeit für API besteht</a:t>
            </a:r>
          </a:p>
          <a:p>
            <a:pPr marL="260773" indent="-260773" defTabSz="1706879">
              <a:spcBef>
                <a:spcPts val="1600"/>
              </a:spcBef>
              <a:defRPr sz="2240"/>
            </a:pPr>
            <a:r>
              <a:t>Bietet folgende Funktionen</a:t>
            </a:r>
          </a:p>
          <a:p>
            <a:pPr lvl="1" marL="651933" indent="-260773" defTabSz="1706879">
              <a:spcBef>
                <a:spcPts val="1600"/>
              </a:spcBef>
              <a:defRPr sz="2240"/>
            </a:pPr>
            <a:r>
              <a:t>Erstellen eines Kredites</a:t>
            </a:r>
          </a:p>
          <a:p>
            <a:pPr lvl="1" marL="651933" indent="-260773" defTabSz="1706879">
              <a:spcBef>
                <a:spcPts val="1600"/>
              </a:spcBef>
              <a:defRPr sz="2240"/>
            </a:pPr>
            <a:r>
              <a:t>Laden und Speichern eines Kredites mithilfe einer ID</a:t>
            </a:r>
          </a:p>
          <a:p>
            <a:pPr lvl="1" marL="651933" indent="-260773" defTabSz="1706879">
              <a:spcBef>
                <a:spcPts val="1600"/>
              </a:spcBef>
              <a:defRPr sz="2240"/>
            </a:pPr>
            <a:r>
              <a:t>Laden und ausgeben aller Kredite</a:t>
            </a:r>
          </a:p>
          <a:p>
            <a:pPr lvl="1" marL="651933" indent="-260773" defTabSz="1706879">
              <a:spcBef>
                <a:spcPts val="1600"/>
              </a:spcBef>
              <a:defRPr sz="2240"/>
            </a:pPr>
            <a:r>
              <a:t>Berechnen der Kreditsumme</a:t>
            </a:r>
          </a:p>
          <a:p>
            <a:pPr marL="260773" indent="-260773" defTabSz="1706879">
              <a:spcBef>
                <a:spcPts val="1600"/>
              </a:spcBef>
              <a:defRPr sz="2240"/>
            </a:pPr>
            <a:r>
              <a:t>Nutzung von json-simple und jackson für JSON-Handling, um Kredite zu persistieren</a:t>
            </a:r>
          </a:p>
        </p:txBody>
      </p:sp>
      <p:grpSp>
        <p:nvGrpSpPr>
          <p:cNvPr id="333" name="Gruppieren"/>
          <p:cNvGrpSpPr/>
          <p:nvPr/>
        </p:nvGrpSpPr>
        <p:grpSpPr>
          <a:xfrm>
            <a:off x="1218004" y="9126846"/>
            <a:ext cx="21947992" cy="3671601"/>
            <a:chOff x="0" y="0"/>
            <a:chExt cx="21947990" cy="3671600"/>
          </a:xfrm>
        </p:grpSpPr>
        <p:sp>
          <p:nvSpPr>
            <p:cNvPr id="331" name="Rechteck"/>
            <p:cNvSpPr/>
            <p:nvPr/>
          </p:nvSpPr>
          <p:spPr>
            <a:xfrm>
              <a:off x="-1" y="-1"/>
              <a:ext cx="21947992" cy="36716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32" name="public void createObject(double loanAmount, String periodUoM, double interestRate, int interestPeriod, String repaymentPeriod, Credit.creditTypes creditType){…"/>
            <p:cNvSpPr txBox="1"/>
            <p:nvPr/>
          </p:nvSpPr>
          <p:spPr>
            <a:xfrm>
              <a:off x="744693" y="398770"/>
              <a:ext cx="20458602" cy="287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createObject(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loanAmount, String periodUoM,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interestRate, 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interestPeriod, String repaymentPeriod, Credit.creditTypes creditType){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.setParameters(loanAmount, periodUoM, interestRate, interestPeriod, repaymentPeriod, creditType);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36" name="Controller - Laden von Kredit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 - Laden von Krediten</a:t>
            </a:r>
          </a:p>
        </p:txBody>
      </p:sp>
      <p:grpSp>
        <p:nvGrpSpPr>
          <p:cNvPr id="339" name="Gruppieren"/>
          <p:cNvGrpSpPr/>
          <p:nvPr/>
        </p:nvGrpSpPr>
        <p:grpSpPr>
          <a:xfrm>
            <a:off x="1218004" y="5181128"/>
            <a:ext cx="21947992" cy="6276916"/>
            <a:chOff x="0" y="0"/>
            <a:chExt cx="21947990" cy="6276914"/>
          </a:xfrm>
        </p:grpSpPr>
        <p:sp>
          <p:nvSpPr>
            <p:cNvPr id="337" name="Rechteck"/>
            <p:cNvSpPr/>
            <p:nvPr/>
          </p:nvSpPr>
          <p:spPr>
            <a:xfrm>
              <a:off x="-1" y="-1"/>
              <a:ext cx="21947992" cy="627691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38" name="public void loadObjectById(int id){…"/>
            <p:cNvSpPr txBox="1"/>
            <p:nvPr/>
          </p:nvSpPr>
          <p:spPr>
            <a:xfrm>
              <a:off x="744693" y="681732"/>
              <a:ext cx="20458602" cy="51976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loadObjectById(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id){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{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FileReader fileReader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FileReader(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JSONParser jsonParser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JSONParser();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JSONArray creditList = (JSONArray) jsonParser.parse(fileReader);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JSONObject credit = (JSONObject) creditList.get(id-</a:t>
              </a:r>
              <a:r>
                <a:rPr>
                  <a:solidFill>
                    <a:srgbClr val="0432FF"/>
                  </a:solidFill>
                </a:rPr>
                <a:t>1</a:t>
              </a:r>
              <a:r>
                <a:t>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credit </a:t>
              </a:r>
              <a:r>
                <a:t>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ObjectMapper().readValue(credit.get(String.</a:t>
              </a:r>
              <a:r>
                <a:rPr i="1"/>
                <a:t>valueOf</a:t>
              </a:r>
              <a:r>
                <a:t>(id)).toString(), Credit.</a:t>
              </a:r>
              <a:r>
                <a:rPr b="1">
                  <a:solidFill>
                    <a:srgbClr val="011480"/>
                  </a:solidFill>
                </a:rPr>
                <a:t>class</a:t>
              </a:r>
              <a:r>
                <a:t>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(FileNotFoundException e) {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(ParseException e) {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e) {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42" name="Controller - Speichern von Kredit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 - Speichern von Krediten</a:t>
            </a:r>
          </a:p>
        </p:txBody>
      </p:sp>
      <p:grpSp>
        <p:nvGrpSpPr>
          <p:cNvPr id="345" name="Gruppieren"/>
          <p:cNvGrpSpPr/>
          <p:nvPr/>
        </p:nvGrpSpPr>
        <p:grpSpPr>
          <a:xfrm>
            <a:off x="1218004" y="3436404"/>
            <a:ext cx="21947992" cy="9797627"/>
            <a:chOff x="0" y="0"/>
            <a:chExt cx="21947990" cy="9797625"/>
          </a:xfrm>
        </p:grpSpPr>
        <p:sp>
          <p:nvSpPr>
            <p:cNvPr id="343" name="Rechteck"/>
            <p:cNvSpPr/>
            <p:nvPr/>
          </p:nvSpPr>
          <p:spPr>
            <a:xfrm>
              <a:off x="0" y="0"/>
              <a:ext cx="21947991" cy="97976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44" name="public void saveObject(){…"/>
            <p:cNvSpPr txBox="1"/>
            <p:nvPr/>
          </p:nvSpPr>
          <p:spPr>
            <a:xfrm>
              <a:off x="744693" y="354369"/>
              <a:ext cx="20458602" cy="9190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saveObject(){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JSONParser jsonParser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JSONParser();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JSONArray creditList = </a:t>
              </a:r>
              <a:r>
                <a:rPr b="1">
                  <a:solidFill>
                    <a:srgbClr val="011480"/>
                  </a:solidFill>
                </a:rPr>
                <a:t>null</a:t>
              </a:r>
              <a:r>
                <a:t>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FileReader reader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FileReader(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creditList = (JSONArray) jsonParser.parse(reader);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(FileNotFoundException e) {</a:t>
              </a:r>
            </a:p>
            <a:p>
              <a:pPr algn="l" defTabSz="457200">
                <a:defRPr b="1" sz="1900">
                  <a:solidFill>
                    <a:srgbClr val="01800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0">
                  <a:solidFill>
                    <a:srgbClr val="000000"/>
                  </a:solidFill>
                </a:rPr>
                <a:t>        System.</a:t>
              </a:r>
              <a:r>
                <a:rPr i="1">
                  <a:solidFill>
                    <a:srgbClr val="66187A"/>
                  </a:solidFill>
                </a:rPr>
                <a:t>out</a:t>
              </a:r>
              <a:r>
                <a:rPr b="0">
                  <a:solidFill>
                    <a:srgbClr val="000000"/>
                  </a:solidFill>
                </a:rPr>
                <a:t>.println(</a:t>
              </a:r>
              <a:r>
                <a:t>"credits.json created"</a:t>
              </a:r>
              <a:r>
                <a:rPr b="0">
                  <a:solidFill>
                    <a:srgbClr val="000000"/>
                  </a:solidFill>
                </a:rPr>
                <a:t>);</a:t>
              </a:r>
              <a:endParaRPr b="0"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(ParseException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(FileWriter file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FileWriter(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)) {</a:t>
              </a:r>
            </a:p>
            <a:p>
              <a:pPr algn="l" defTabSz="457200">
                <a:defRPr i="1" sz="1900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i="0">
                  <a:solidFill>
                    <a:srgbClr val="000000"/>
                  </a:solidFill>
                </a:rPr>
                <a:t>        </a:t>
              </a:r>
              <a:r>
                <a:t>//We can write any JSONArray or JSONObject instance to the file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i="1">
                  <a:solidFill>
                    <a:srgbClr val="808080"/>
                  </a:solidFill>
                </a:rPr>
                <a:t>        </a:t>
              </a:r>
              <a:r>
                <a:rPr b="1">
                  <a:solidFill>
                    <a:srgbClr val="011480"/>
                  </a:solidFill>
                </a:rPr>
                <a:t>if </a:t>
              </a:r>
              <a:r>
                <a:t>(creditList == </a:t>
              </a:r>
              <a:r>
                <a:rPr b="1">
                  <a:solidFill>
                    <a:srgbClr val="011480"/>
                  </a:solidFill>
                </a:rPr>
                <a:t>null</a:t>
              </a:r>
              <a:r>
                <a:t>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creditList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JSONArray();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JSONObject object = (JSONObject) jsonParser.parse(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.convertObjectToJSON());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JSONObject creditJSON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JSONObject();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creditJSON.put(</a:t>
              </a:r>
              <a:r>
                <a:rPr i="1">
                  <a:solidFill>
                    <a:srgbClr val="66187A"/>
                  </a:solidFill>
                </a:rPr>
                <a:t>nextId</a:t>
              </a:r>
              <a:r>
                <a:t>, object);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creditList.add(creditJSON);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</a:t>
              </a:r>
              <a:r>
                <a:rPr i="1">
                  <a:solidFill>
                    <a:srgbClr val="66187A"/>
                  </a:solidFill>
                </a:rPr>
                <a:t>nextId </a:t>
              </a:r>
              <a:r>
                <a:t>+= </a:t>
              </a:r>
              <a:r>
                <a:rPr>
                  <a:solidFill>
                    <a:srgbClr val="0432FF"/>
                  </a:solidFill>
                </a:rPr>
                <a:t>1</a:t>
              </a:r>
              <a:r>
                <a:t>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file.write(creditList.toJSONString());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file.flush();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| ParseException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48" name="Controller - Laden und ausgeben aller Kredi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 - Laden und ausgeben aller Kredite</a:t>
            </a:r>
          </a:p>
        </p:txBody>
      </p:sp>
      <p:grpSp>
        <p:nvGrpSpPr>
          <p:cNvPr id="351" name="Gruppieren"/>
          <p:cNvGrpSpPr/>
          <p:nvPr/>
        </p:nvGrpSpPr>
        <p:grpSpPr>
          <a:xfrm>
            <a:off x="1218004" y="3436404"/>
            <a:ext cx="21947992" cy="9797627"/>
            <a:chOff x="0" y="0"/>
            <a:chExt cx="21947990" cy="9797625"/>
          </a:xfrm>
        </p:grpSpPr>
        <p:sp>
          <p:nvSpPr>
            <p:cNvPr id="349" name="Rechteck"/>
            <p:cNvSpPr/>
            <p:nvPr/>
          </p:nvSpPr>
          <p:spPr>
            <a:xfrm>
              <a:off x="0" y="0"/>
              <a:ext cx="21947991" cy="97976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50" name="public Credit[] loadAllObjects(){…"/>
            <p:cNvSpPr txBox="1"/>
            <p:nvPr/>
          </p:nvSpPr>
          <p:spPr>
            <a:xfrm>
              <a:off x="744693" y="354369"/>
              <a:ext cx="20458602" cy="9190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</a:t>
              </a:r>
              <a:r>
                <a:t>Credit[] loadAllObjects(){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Credit[] credits = </a:t>
              </a:r>
              <a:r>
                <a:rPr b="1">
                  <a:solidFill>
                    <a:srgbClr val="011480"/>
                  </a:solidFill>
                </a:rPr>
                <a:t>null</a:t>
              </a:r>
              <a:r>
                <a:t>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FileReader fileReader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FileReader(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JSONParser jsonParser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JSONParser();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JSONArray creditList = (JSONArray) jsonParser.parse(fileReader);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length = creditList.size();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credits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Credit[length];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</a:t>
              </a:r>
              <a:r>
                <a:rPr b="1">
                  <a:solidFill>
                    <a:srgbClr val="011480"/>
                  </a:solidFill>
                </a:rPr>
                <a:t>for </a:t>
              </a:r>
              <a:r>
                <a:t>(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i = </a:t>
              </a:r>
              <a:r>
                <a:rPr>
                  <a:solidFill>
                    <a:srgbClr val="0432FF"/>
                  </a:solidFill>
                </a:rPr>
                <a:t>0</a:t>
              </a:r>
              <a:r>
                <a:t>; i &lt; length; i++){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JSONObject credit = (JSONObject) creditList.get(i);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credits[i]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ObjectMapper().readValue(credit.get(String.</a:t>
              </a:r>
              <a:r>
                <a:rPr i="1"/>
                <a:t>valueOf</a:t>
              </a:r>
              <a:r>
                <a:t>(i+</a:t>
              </a:r>
              <a:r>
                <a:rPr>
                  <a:solidFill>
                    <a:srgbClr val="0432FF"/>
                  </a:solidFill>
                </a:rPr>
                <a:t>1</a:t>
              </a:r>
              <a:r>
                <a:t>)).toString(), Credit.</a:t>
              </a:r>
              <a:r>
                <a:rPr b="1">
                  <a:solidFill>
                    <a:srgbClr val="011480"/>
                  </a:solidFill>
                </a:rPr>
                <a:t>class</a:t>
              </a:r>
              <a:r>
                <a:t>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}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(ParseException e) 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(FileNotFoundException e) 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e) 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return </a:t>
              </a:r>
              <a:r>
                <a:t>credits;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54" name="Controller - Speichern von Kredit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 - Speichern von Krediten</a:t>
            </a:r>
          </a:p>
        </p:txBody>
      </p:sp>
      <p:grpSp>
        <p:nvGrpSpPr>
          <p:cNvPr id="357" name="Gruppieren"/>
          <p:cNvGrpSpPr/>
          <p:nvPr/>
        </p:nvGrpSpPr>
        <p:grpSpPr>
          <a:xfrm>
            <a:off x="1218004" y="3436404"/>
            <a:ext cx="21947992" cy="9797627"/>
            <a:chOff x="0" y="0"/>
            <a:chExt cx="21947990" cy="9797625"/>
          </a:xfrm>
        </p:grpSpPr>
        <p:sp>
          <p:nvSpPr>
            <p:cNvPr id="355" name="Rechteck"/>
            <p:cNvSpPr/>
            <p:nvPr/>
          </p:nvSpPr>
          <p:spPr>
            <a:xfrm>
              <a:off x="0" y="0"/>
              <a:ext cx="21947991" cy="97976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56" name="public void saveObject(){…"/>
            <p:cNvSpPr txBox="1"/>
            <p:nvPr/>
          </p:nvSpPr>
          <p:spPr>
            <a:xfrm>
              <a:off x="744693" y="354369"/>
              <a:ext cx="20458602" cy="9190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saveObject(){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JSONParser jsonParser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JSONParser();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JSONArray creditList = </a:t>
              </a:r>
              <a:r>
                <a:rPr b="1">
                  <a:solidFill>
                    <a:srgbClr val="011480"/>
                  </a:solidFill>
                </a:rPr>
                <a:t>null</a:t>
              </a:r>
              <a:r>
                <a:t>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FileReader reader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FileReader(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creditList = (JSONArray) jsonParser.parse(reader);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(FileNotFoundException e) {</a:t>
              </a:r>
            </a:p>
            <a:p>
              <a:pPr algn="l" defTabSz="457200">
                <a:defRPr b="1" sz="1900">
                  <a:solidFill>
                    <a:srgbClr val="01800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0">
                  <a:solidFill>
                    <a:srgbClr val="000000"/>
                  </a:solidFill>
                </a:rPr>
                <a:t>        System.</a:t>
              </a:r>
              <a:r>
                <a:rPr i="1">
                  <a:solidFill>
                    <a:srgbClr val="66187A"/>
                  </a:solidFill>
                </a:rPr>
                <a:t>out</a:t>
              </a:r>
              <a:r>
                <a:rPr b="0">
                  <a:solidFill>
                    <a:srgbClr val="000000"/>
                  </a:solidFill>
                </a:rPr>
                <a:t>.println(</a:t>
              </a:r>
              <a:r>
                <a:t>"credits.json created"</a:t>
              </a:r>
              <a:r>
                <a:rPr b="0">
                  <a:solidFill>
                    <a:srgbClr val="000000"/>
                  </a:solidFill>
                </a:rPr>
                <a:t>);</a:t>
              </a:r>
              <a:endParaRPr b="0"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(ParseException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(FileWriter file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FileWriter(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)) {</a:t>
              </a:r>
            </a:p>
            <a:p>
              <a:pPr algn="l" defTabSz="457200">
                <a:defRPr i="1" sz="1900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i="0">
                  <a:solidFill>
                    <a:srgbClr val="000000"/>
                  </a:solidFill>
                </a:rPr>
                <a:t>        </a:t>
              </a:r>
              <a:r>
                <a:t>//We can write any JSONArray or JSONObject instance to the file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i="1">
                  <a:solidFill>
                    <a:srgbClr val="808080"/>
                  </a:solidFill>
                </a:rPr>
                <a:t>        </a:t>
              </a:r>
              <a:r>
                <a:rPr b="1">
                  <a:solidFill>
                    <a:srgbClr val="011480"/>
                  </a:solidFill>
                </a:rPr>
                <a:t>if </a:t>
              </a:r>
              <a:r>
                <a:t>(creditList == </a:t>
              </a:r>
              <a:r>
                <a:rPr b="1">
                  <a:solidFill>
                    <a:srgbClr val="011480"/>
                  </a:solidFill>
                </a:rPr>
                <a:t>null</a:t>
              </a:r>
              <a:r>
                <a:t>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creditList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JSONArray();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JSONObject object = (JSONObject) jsonParser.parse(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.convertObjectToJSON());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JSONObject creditJSON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JSONObject();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creditJSON.put(</a:t>
              </a:r>
              <a:r>
                <a:rPr i="1">
                  <a:solidFill>
                    <a:srgbClr val="66187A"/>
                  </a:solidFill>
                </a:rPr>
                <a:t>nextId</a:t>
              </a:r>
              <a:r>
                <a:t>, object);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creditList.add(creditJSON);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</a:t>
              </a:r>
              <a:r>
                <a:rPr i="1">
                  <a:solidFill>
                    <a:srgbClr val="66187A"/>
                  </a:solidFill>
                </a:rPr>
                <a:t>nextId </a:t>
              </a:r>
              <a:r>
                <a:t>+= </a:t>
              </a:r>
              <a:r>
                <a:rPr>
                  <a:solidFill>
                    <a:srgbClr val="0432FF"/>
                  </a:solidFill>
                </a:rPr>
                <a:t>1</a:t>
              </a:r>
              <a:r>
                <a:t>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file.write(creditList.toJSONString());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file.flush();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| ParseException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60" name="Controller - Berechnen der Kreditsumme des aktuellen Kredit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 - Berechnen der Kreditsumme des aktuellen Kredites</a:t>
            </a:r>
          </a:p>
        </p:txBody>
      </p:sp>
      <p:grpSp>
        <p:nvGrpSpPr>
          <p:cNvPr id="363" name="Gruppieren"/>
          <p:cNvGrpSpPr/>
          <p:nvPr/>
        </p:nvGrpSpPr>
        <p:grpSpPr>
          <a:xfrm>
            <a:off x="1218004" y="5759603"/>
            <a:ext cx="21947992" cy="5456329"/>
            <a:chOff x="0" y="0"/>
            <a:chExt cx="21947990" cy="5456328"/>
          </a:xfrm>
        </p:grpSpPr>
        <p:sp>
          <p:nvSpPr>
            <p:cNvPr id="361" name="Rechteck"/>
            <p:cNvSpPr/>
            <p:nvPr/>
          </p:nvSpPr>
          <p:spPr>
            <a:xfrm>
              <a:off x="0" y="0"/>
              <a:ext cx="21947991" cy="545632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62" name="public void calculateEndAmount(){…"/>
            <p:cNvSpPr txBox="1"/>
            <p:nvPr/>
          </p:nvSpPr>
          <p:spPr>
            <a:xfrm>
              <a:off x="744693" y="197349"/>
              <a:ext cx="20458602" cy="5118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calculateEndAmount(){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loanAmount =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.getLoanAmount();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interestRate =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.getInterestRate();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interestPeriod =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.getInterestPeriod();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String paymentRhythm =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.getPaymentRhythm();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Credit.creditTypes creditType =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.getCreditType();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interestSum = Calculation.</a:t>
              </a:r>
              <a:r>
                <a:rPr i="1"/>
                <a:t>calculateEndAmount</a:t>
              </a:r>
              <a:r>
                <a:t>(loanAmount, interestRate, interestPeriod, paymentRhythm, creditType);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repaymentAmount = loanAmount + interestSum;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.setInterestSum(interestSum);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.setRepaymentAmount(repaymentAmount);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66" name="Controll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</a:t>
            </a:r>
          </a:p>
        </p:txBody>
      </p:sp>
      <p:sp>
        <p:nvSpPr>
          <p:cNvPr id="367" name="oft genutztes Package für JSON…"/>
          <p:cNvSpPr txBox="1"/>
          <p:nvPr>
            <p:ph type="body" sz="quarter" idx="1"/>
          </p:nvPr>
        </p:nvSpPr>
        <p:spPr>
          <a:xfrm>
            <a:off x="800431" y="6134436"/>
            <a:ext cx="10809610" cy="6131011"/>
          </a:xfrm>
          <a:prstGeom prst="rect">
            <a:avLst/>
          </a:prstGeom>
        </p:spPr>
        <p:txBody>
          <a:bodyPr/>
          <a:lstStyle/>
          <a:p>
            <a:pPr/>
            <a:r>
              <a:t>oft genutztes Package für JSON</a:t>
            </a:r>
          </a:p>
          <a:p>
            <a:pPr/>
            <a:r>
              <a:t>erleichtert Handling von JSON -&gt; keine eigenen Parser nötig</a:t>
            </a:r>
          </a:p>
          <a:p>
            <a:pPr/>
            <a:r>
              <a:t>Genutzte Klassen:</a:t>
            </a:r>
          </a:p>
          <a:p>
            <a:pPr lvl="1"/>
            <a:r>
              <a:t>JSONParser - Lesen aus Textdatei</a:t>
            </a:r>
          </a:p>
          <a:p>
            <a:pPr lvl="1"/>
            <a:r>
              <a:t>JSONList - Erstellen einer Liste aus JSONObject</a:t>
            </a:r>
          </a:p>
          <a:p>
            <a:pPr lvl="1"/>
            <a:r>
              <a:t>JSONObject enthält Art Key,Value Paar (ID und Object)</a:t>
            </a:r>
          </a:p>
        </p:txBody>
      </p:sp>
      <p:sp>
        <p:nvSpPr>
          <p:cNvPr id="368" name="com.googlecode.json-simple"/>
          <p:cNvSpPr txBox="1"/>
          <p:nvPr/>
        </p:nvSpPr>
        <p:spPr>
          <a:xfrm>
            <a:off x="2608710" y="4710088"/>
            <a:ext cx="719305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com.googlecode.json-simple </a:t>
            </a:r>
          </a:p>
        </p:txBody>
      </p:sp>
      <p:sp>
        <p:nvSpPr>
          <p:cNvPr id="369" name="com.fasterxml.jackson.core"/>
          <p:cNvSpPr txBox="1"/>
          <p:nvPr/>
        </p:nvSpPr>
        <p:spPr>
          <a:xfrm>
            <a:off x="14438370" y="4710088"/>
            <a:ext cx="6427623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com.fasterxml.jackson.core</a:t>
            </a:r>
          </a:p>
        </p:txBody>
      </p:sp>
      <p:sp>
        <p:nvSpPr>
          <p:cNvPr id="370" name="In vielen Tutorials verwendet…"/>
          <p:cNvSpPr txBox="1"/>
          <p:nvPr/>
        </p:nvSpPr>
        <p:spPr>
          <a:xfrm>
            <a:off x="12247377" y="6134436"/>
            <a:ext cx="10809609" cy="613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72533" indent="-372533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3200"/>
            </a:pPr>
            <a:r>
              <a:t>In vielen Tutorials verwendet</a:t>
            </a:r>
          </a:p>
          <a:p>
            <a:pPr marL="372533" indent="-372533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3200"/>
            </a:pPr>
            <a:r>
              <a:t>Jackson großer Project, daher viele Funktionen, diese auch getestet</a:t>
            </a:r>
          </a:p>
          <a:p>
            <a:pPr marL="372533" indent="-372533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3200"/>
            </a:pPr>
            <a:r>
              <a:t>Wegfall eines Parsers des Objektes</a:t>
            </a:r>
          </a:p>
          <a:p>
            <a:pPr marL="372533" indent="-372533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3200"/>
            </a:pPr>
            <a:r>
              <a:t>Eigener Parser wäre auch denkbar</a:t>
            </a:r>
          </a:p>
          <a:p>
            <a:pPr marL="372533" indent="-372533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3200"/>
            </a:pPr>
            <a:r>
              <a:t>ObjectMapper .readValue erstellt ein Object (Parser), .writeValueAsString schreibt das Objekt als JSON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75" name="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View</a:t>
            </a:r>
          </a:p>
        </p:txBody>
      </p:sp>
      <p:sp>
        <p:nvSpPr>
          <p:cNvPr id="376" name="Aufbau auf JFrame aus javax.swing Paket…"/>
          <p:cNvSpPr txBox="1"/>
          <p:nvPr>
            <p:ph type="body" sz="half" idx="1"/>
          </p:nvPr>
        </p:nvSpPr>
        <p:spPr>
          <a:xfrm>
            <a:off x="855701" y="4271367"/>
            <a:ext cx="10873232" cy="8432801"/>
          </a:xfrm>
          <a:prstGeom prst="rect">
            <a:avLst/>
          </a:prstGeom>
        </p:spPr>
        <p:txBody>
          <a:bodyPr/>
          <a:lstStyle/>
          <a:p>
            <a:pPr marL="339005" indent="-339005" defTabSz="2218944">
              <a:spcBef>
                <a:spcPts val="2100"/>
              </a:spcBef>
              <a:defRPr sz="2912"/>
            </a:pPr>
            <a:r>
              <a:t>Aufbau auf JFrame aus javax.swing Paket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verschiedene Panels in verschiedenen Layouts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Mix aus BorderLayout und GroupLayout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initialize() erzeugt Fenster und initialisiert alle UI Element mit Listeners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Ausführen der User Interaktionen über restlichen Funktionen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onSaveClick() - Objekt Speichern und Liste neuladen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onCalculateClick() - interestAmount berechnen und im UI anzeigen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onCancelClick() - Löscht die Werte aus allen Feldern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getValuesFromCredit() - Auswählen eines Kredites aus der Liste</a:t>
            </a:r>
          </a:p>
        </p:txBody>
      </p:sp>
      <p:pic>
        <p:nvPicPr>
          <p:cNvPr id="377" name="Bildschirmfoto 2021-06-13 um 18.43.17.png" descr="Bildschirmfoto 2021-06-13 um 18.43.17.png"/>
          <p:cNvPicPr>
            <a:picLocks noChangeAspect="1"/>
          </p:cNvPicPr>
          <p:nvPr/>
        </p:nvPicPr>
        <p:blipFill>
          <a:blip r:embed="rId3">
            <a:extLst/>
          </a:blip>
          <a:srcRect l="3125" t="0" r="3125" b="0"/>
          <a:stretch>
            <a:fillRect/>
          </a:stretch>
        </p:blipFill>
        <p:spPr>
          <a:xfrm>
            <a:off x="12669798" y="5554208"/>
            <a:ext cx="10858346" cy="586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82" name="Calcul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Calculation</a:t>
            </a:r>
          </a:p>
        </p:txBody>
      </p:sp>
      <p:pic>
        <p:nvPicPr>
          <p:cNvPr id="383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4274" y="3123230"/>
            <a:ext cx="4383773" cy="1052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995931" y="3123230"/>
            <a:ext cx="4392447" cy="1052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546262" y="3123230"/>
            <a:ext cx="4375997" cy="1052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62309" y="4405021"/>
            <a:ext cx="4367704" cy="4189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95931" y="4405021"/>
            <a:ext cx="4392447" cy="4253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Bild" descr="Bild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7546262" y="4390787"/>
            <a:ext cx="4375997" cy="4218302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Rechteck"/>
          <p:cNvSpPr/>
          <p:nvPr/>
        </p:nvSpPr>
        <p:spPr>
          <a:xfrm>
            <a:off x="2459276" y="4405021"/>
            <a:ext cx="4383774" cy="2531815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90" name="Rechteck"/>
          <p:cNvSpPr/>
          <p:nvPr/>
        </p:nvSpPr>
        <p:spPr>
          <a:xfrm>
            <a:off x="10004605" y="4405021"/>
            <a:ext cx="4383773" cy="23737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91" name="Rechteck"/>
          <p:cNvSpPr/>
          <p:nvPr/>
        </p:nvSpPr>
        <p:spPr>
          <a:xfrm>
            <a:off x="17554295" y="4405021"/>
            <a:ext cx="1089103" cy="17968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92" name="Rechteck"/>
          <p:cNvSpPr/>
          <p:nvPr/>
        </p:nvSpPr>
        <p:spPr>
          <a:xfrm>
            <a:off x="18637437" y="4405021"/>
            <a:ext cx="1089103" cy="6022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93" name="Rechteck"/>
          <p:cNvSpPr/>
          <p:nvPr/>
        </p:nvSpPr>
        <p:spPr>
          <a:xfrm>
            <a:off x="19727794" y="4405021"/>
            <a:ext cx="1100338" cy="103040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94" name="Rechteck"/>
          <p:cNvSpPr/>
          <p:nvPr/>
        </p:nvSpPr>
        <p:spPr>
          <a:xfrm>
            <a:off x="20829387" y="4405021"/>
            <a:ext cx="1100338" cy="1447727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95" name="Jährlich: Zinssatz/100…"/>
          <p:cNvSpPr txBox="1"/>
          <p:nvPr/>
        </p:nvSpPr>
        <p:spPr>
          <a:xfrm>
            <a:off x="10014105" y="9064030"/>
            <a:ext cx="4356101" cy="421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Jährlich: Zinssatz/100</a:t>
            </a:r>
          </a:p>
          <a:p>
            <a:pPr/>
            <a:r>
              <a:t>Monatlich: Zinssatz/100/12</a:t>
            </a:r>
          </a:p>
          <a:p>
            <a:pPr/>
          </a:p>
          <a:p>
            <a:pPr marL="444500" indent="-444500">
              <a:buSzPct val="100000"/>
              <a:buAutoNum type="arabicParenR" startAt="1"/>
            </a:pPr>
            <a:r>
              <a:t>Annuität berechnen</a:t>
            </a:r>
          </a:p>
          <a:p>
            <a:pPr marL="444500" indent="-444500">
              <a:buSzPct val="100000"/>
              <a:buAutoNum type="arabicParenR" startAt="1"/>
            </a:pPr>
            <a:r>
              <a:t>Zinsen = Betrag * Zinssatz</a:t>
            </a:r>
          </a:p>
          <a:p>
            <a:pPr marL="444500" indent="-444500">
              <a:buSzPct val="100000"/>
              <a:buAutoNum type="arabicParenR" startAt="1"/>
            </a:pPr>
            <a:r>
              <a:t>Summe = Summe + Zinsen</a:t>
            </a:r>
          </a:p>
          <a:p>
            <a:pPr marL="444500" indent="-444500">
              <a:buSzPct val="100000"/>
              <a:buAutoNum type="arabicParenR" startAt="1"/>
            </a:pPr>
            <a:r>
              <a:t>Tilgung = Annuität - Zinsen</a:t>
            </a:r>
          </a:p>
          <a:p>
            <a:pPr marL="444500" indent="-444500">
              <a:buSzPct val="100000"/>
              <a:buAutoNum type="arabicParenR" startAt="1"/>
            </a:pPr>
            <a:r>
              <a:t>Betrag = Betrag - Tilgung</a:t>
            </a:r>
          </a:p>
          <a:p>
            <a:pPr/>
          </a:p>
          <a:p>
            <a:pPr/>
            <a:r>
              <a:t>Für die Laufzeit wiederholen</a:t>
            </a:r>
          </a:p>
        </p:txBody>
      </p:sp>
      <p:sp>
        <p:nvSpPr>
          <p:cNvPr id="396" name="Jährlich: Zinssatz/100…"/>
          <p:cNvSpPr txBox="1"/>
          <p:nvPr/>
        </p:nvSpPr>
        <p:spPr>
          <a:xfrm>
            <a:off x="17559298" y="9069647"/>
            <a:ext cx="4356101" cy="3898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Jährlich: Zinssatz/100</a:t>
            </a:r>
          </a:p>
          <a:p>
            <a:pPr/>
            <a:r>
              <a:t>Monatlich: Zinssatz/100/12</a:t>
            </a:r>
          </a:p>
          <a:p>
            <a:pPr/>
          </a:p>
          <a:p>
            <a:pPr marL="444500" indent="-444500">
              <a:buSzPct val="100000"/>
              <a:buAutoNum type="arabicParenR" startAt="1"/>
            </a:pPr>
            <a:r>
              <a:t>Tilgung = Betrag/Laufzeit</a:t>
            </a:r>
          </a:p>
          <a:p>
            <a:pPr marL="444500" indent="-444500">
              <a:buSzPct val="100000"/>
              <a:buAutoNum type="arabicParenR" startAt="1"/>
            </a:pPr>
            <a:r>
              <a:t>Zinsen = Betrag * Zinssatz</a:t>
            </a:r>
          </a:p>
          <a:p>
            <a:pPr marL="444500" indent="-444500">
              <a:buSzPct val="100000"/>
              <a:buAutoNum type="arabicParenR" startAt="1"/>
            </a:pPr>
            <a:r>
              <a:t>Summe = Summe + Zinsen</a:t>
            </a:r>
          </a:p>
          <a:p>
            <a:pPr marL="444500" indent="-444500">
              <a:buSzPct val="100000"/>
              <a:buAutoNum type="arabicParenR" startAt="1"/>
            </a:pPr>
            <a:r>
              <a:t>Betrag = Betrag - Tilgung</a:t>
            </a:r>
          </a:p>
          <a:p>
            <a:pPr/>
          </a:p>
          <a:p>
            <a:pPr/>
            <a:r>
              <a:t>Für die Laufzeit wiederholen</a:t>
            </a:r>
          </a:p>
        </p:txBody>
      </p:sp>
      <p:sp>
        <p:nvSpPr>
          <p:cNvPr id="397" name="Jährlich: Zinssatz/100…"/>
          <p:cNvSpPr txBox="1"/>
          <p:nvPr/>
        </p:nvSpPr>
        <p:spPr>
          <a:xfrm>
            <a:off x="2468110" y="9068965"/>
            <a:ext cx="4356101" cy="253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Jährlich: Zinssatz/100</a:t>
            </a:r>
          </a:p>
          <a:p>
            <a:pPr/>
            <a:r>
              <a:t>Monatlich: Zinssatz/100/12</a:t>
            </a:r>
          </a:p>
          <a:p>
            <a:pPr/>
          </a:p>
          <a:p>
            <a:pPr marL="444500" indent="-444500">
              <a:buSzPct val="100000"/>
              <a:buAutoNum type="arabicParenR" startAt="1"/>
            </a:pPr>
            <a:r>
              <a:t>Zinsen = Betrag * Zinssatz</a:t>
            </a:r>
          </a:p>
          <a:p>
            <a:pPr marL="444500" indent="-444500">
              <a:buSzPct val="100000"/>
              <a:buAutoNum type="arabicParenR" startAt="1"/>
            </a:pPr>
            <a:r>
              <a:t>Summe = Zinsen * Laufzeit</a:t>
            </a:r>
          </a:p>
        </p:txBody>
      </p:sp>
      <p:sp>
        <p:nvSpPr>
          <p:cNvPr id="398" name="Fälligkeitsdarlehen"/>
          <p:cNvSpPr/>
          <p:nvPr/>
        </p:nvSpPr>
        <p:spPr>
          <a:xfrm>
            <a:off x="2462363" y="3123230"/>
            <a:ext cx="4367704" cy="1052911"/>
          </a:xfrm>
          <a:prstGeom prst="rect">
            <a:avLst/>
          </a:prstGeom>
          <a:gradFill>
            <a:gsLst>
              <a:gs pos="0">
                <a:schemeClr val="accent4">
                  <a:hueOff val="480218"/>
                  <a:satOff val="-3981"/>
                  <a:lumOff val="9965"/>
                </a:schemeClr>
              </a:gs>
              <a:gs pos="100000">
                <a:schemeClr val="accent4">
                  <a:hueOff val="-1598510"/>
                  <a:lumOff val="1250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Fälligkeitsdarlehen</a:t>
            </a:r>
          </a:p>
        </p:txBody>
      </p:sp>
      <p:sp>
        <p:nvSpPr>
          <p:cNvPr id="399" name="Annuitätsdarlehen"/>
          <p:cNvSpPr/>
          <p:nvPr/>
        </p:nvSpPr>
        <p:spPr>
          <a:xfrm>
            <a:off x="9995930" y="3123230"/>
            <a:ext cx="4367705" cy="1052911"/>
          </a:xfrm>
          <a:prstGeom prst="rect">
            <a:avLst/>
          </a:prstGeom>
          <a:gradFill>
            <a:gsLst>
              <a:gs pos="0">
                <a:schemeClr val="accent4">
                  <a:hueOff val="480218"/>
                  <a:satOff val="-3981"/>
                  <a:lumOff val="9965"/>
                </a:schemeClr>
              </a:gs>
              <a:gs pos="100000">
                <a:schemeClr val="accent4">
                  <a:hueOff val="-1598510"/>
                  <a:lumOff val="1250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Annuitätsdarlehen</a:t>
            </a:r>
          </a:p>
        </p:txBody>
      </p:sp>
      <p:sp>
        <p:nvSpPr>
          <p:cNvPr id="400" name="Abzahlungsdarlehen"/>
          <p:cNvSpPr/>
          <p:nvPr/>
        </p:nvSpPr>
        <p:spPr>
          <a:xfrm>
            <a:off x="17560100" y="3123230"/>
            <a:ext cx="4367704" cy="1052911"/>
          </a:xfrm>
          <a:prstGeom prst="rect">
            <a:avLst/>
          </a:prstGeom>
          <a:gradFill>
            <a:gsLst>
              <a:gs pos="0">
                <a:schemeClr val="accent4">
                  <a:hueOff val="480218"/>
                  <a:satOff val="-3981"/>
                  <a:lumOff val="9965"/>
                </a:schemeClr>
              </a:gs>
              <a:gs pos="100000">
                <a:schemeClr val="accent4">
                  <a:hueOff val="-1598510"/>
                  <a:lumOff val="1250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Abzahlungsdarlehen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Kritische Reflex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Kritische Reflexion</a:t>
            </a:r>
          </a:p>
        </p:txBody>
      </p:sp>
      <p:sp>
        <p:nvSpPr>
          <p:cNvPr id="405" name="Schnelle Entwicklung des Programm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Schnelle Entwicklung des Programmes</a:t>
            </a:r>
          </a:p>
          <a:p>
            <a:pPr/>
            <a:r>
              <a:t>Wenig Planung -&gt; Feature Ideen sind später noch dazu gekommen und mussten eingearbeitet werden</a:t>
            </a:r>
          </a:p>
          <a:p>
            <a:pPr/>
            <a:r>
              <a:t>Sehr gute Zusammenarbeit im Team</a:t>
            </a:r>
          </a:p>
          <a:p>
            <a:pPr/>
            <a:r>
              <a:t>Gute Verwendung von Git, wenn gleich nicht alle Funktionen (Branch Locking, CI/CD) ausprobiert/verwendet wurden</a:t>
            </a:r>
          </a:p>
          <a:p>
            <a:pPr/>
            <a:r>
              <a:t>3-Schichten Modell nicht strikt, aber projektgemäß umgesetzt</a:t>
            </a:r>
          </a:p>
          <a:p>
            <a:pPr/>
            <a:r>
              <a:t>Einsatz von Maven als Package Management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ufgabenstellung"/>
          <p:cNvSpPr txBox="1"/>
          <p:nvPr>
            <p:ph type="title"/>
          </p:nvPr>
        </p:nvSpPr>
        <p:spPr>
          <a:xfrm>
            <a:off x="7366000" y="440134"/>
            <a:ext cx="9652000" cy="1549401"/>
          </a:xfrm>
          <a:prstGeom prst="rect">
            <a:avLst/>
          </a:prstGeom>
        </p:spPr>
        <p:txBody>
          <a:bodyPr/>
          <a:lstStyle>
            <a:lvl1pPr defTabSz="817244">
              <a:defRPr spc="-249" sz="8316"/>
            </a:lvl1pPr>
          </a:lstStyle>
          <a:p>
            <a:pPr/>
            <a:r>
              <a:t>Aufgabenstellung</a:t>
            </a:r>
          </a:p>
        </p:txBody>
      </p:sp>
      <p:sp>
        <p:nvSpPr>
          <p:cNvPr id="159" name="Eingabemaske, die Eingabe von Kreditdaten ermöglicht…"/>
          <p:cNvSpPr txBox="1"/>
          <p:nvPr>
            <p:ph type="body" sz="quarter" idx="1"/>
          </p:nvPr>
        </p:nvSpPr>
        <p:spPr>
          <a:xfrm>
            <a:off x="1268379" y="6070113"/>
            <a:ext cx="9652001" cy="4821515"/>
          </a:xfrm>
          <a:prstGeom prst="rect">
            <a:avLst/>
          </a:prstGeom>
        </p:spPr>
        <p:txBody>
          <a:bodyPr anchor="ctr"/>
          <a:lstStyle/>
          <a:p>
            <a:pPr/>
            <a:r>
              <a:t>Eingabemaske, die Eingabe von Kreditdaten ermöglicht</a:t>
            </a:r>
          </a:p>
          <a:p>
            <a:pPr/>
            <a:r>
              <a:t>Zinsen berechnen</a:t>
            </a:r>
          </a:p>
          <a:p>
            <a:pPr/>
            <a:r>
              <a:t>Zurückzuzahlende Betrag einer Liste hinzufügen</a:t>
            </a:r>
          </a:p>
          <a:p>
            <a:pPr/>
            <a:r>
              <a:t>JSON-Datei mit den Kreditdaten der Kredite erstellen</a:t>
            </a:r>
          </a:p>
        </p:txBody>
      </p:sp>
      <p:sp>
        <p:nvSpPr>
          <p:cNvPr id="160" name="Gruppe 4 - Kredite"/>
          <p:cNvSpPr txBox="1"/>
          <p:nvPr>
            <p:ph type="body" idx="22"/>
          </p:nvPr>
        </p:nvSpPr>
        <p:spPr>
          <a:xfrm>
            <a:off x="7366000" y="1735534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Gruppe 4 - Kredite</a:t>
            </a:r>
          </a:p>
        </p:txBody>
      </p:sp>
      <p:pic>
        <p:nvPicPr>
          <p:cNvPr id="161" name="page1image51216384.png" descr="page1image5121638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86062" y="6880670"/>
            <a:ext cx="9017001" cy="320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"/>
          <p:cNvSpPr txBox="1"/>
          <p:nvPr/>
        </p:nvSpPr>
        <p:spPr>
          <a:xfrm>
            <a:off x="13786062" y="4952999"/>
            <a:ext cx="19050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Bildquell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Bildquellen</a:t>
            </a:r>
          </a:p>
        </p:txBody>
      </p:sp>
      <p:sp>
        <p:nvSpPr>
          <p:cNvPr id="410" name="https://pixabay.com/images/download/man-593333.jpg?attachment…"/>
          <p:cNvSpPr txBox="1"/>
          <p:nvPr>
            <p:ph type="body" idx="1"/>
          </p:nvPr>
        </p:nvSpPr>
        <p:spPr>
          <a:xfrm>
            <a:off x="1270000" y="2716344"/>
            <a:ext cx="21844000" cy="9983656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https://pixabay.com/images/download/man-593333.jpg?attachment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https://upload.wikimedia.org/wikipedia/commons/thumb/9/9c/IntelliJ_IDEA_Icon.svg/2048px-IntelliJ_IDEA_Icon.svg.png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https://git-scm.com/images/logos/downloads/Git-Icon-White.png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https://github-media-downloads.s3.amazonaws.com/GitHub-Mark.zip</a:t>
            </a:r>
            <a:r>
              <a:t> (geändert)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https://upload.wikimedia.org/wikipedia/commons/b/b5/ModelViewControllerDiagram2.svg?download</a:t>
            </a:r>
            <a:r>
              <a:t> (geändert)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https://pixabay.com/images/download/analysis-2030265.jpg?attachment</a:t>
            </a:r>
          </a:p>
          <a:p>
            <a:pPr/>
            <a:r>
              <a:rPr u="sng">
                <a:hlinkClick r:id="rId8" invalidUrl="" action="" tgtFrame="" tooltip="" history="1" highlightClick="0" endSnd="0"/>
              </a:rPr>
              <a:t>https://pixabay.com/images/download/architecture-1857175.jpg?attachment</a:t>
            </a:r>
          </a:p>
          <a:p>
            <a:pPr/>
            <a:r>
              <a:rPr u="sng">
                <a:hlinkClick r:id="rId9" invalidUrl="" action="" tgtFrame="" tooltip="" history="1" highlightClick="0" endSnd="0"/>
              </a:rPr>
              <a:t>https://pixabay.com/images/download/code-820275.jpg?attachment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man-593333.jpg" descr="man-593333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3820" t="0" r="23820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67" name="Projektplan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Projektplanung</a:t>
            </a:r>
          </a:p>
        </p:txBody>
      </p:sp>
      <p:sp>
        <p:nvSpPr>
          <p:cNvPr id="168" name="Methoden und Werkzeug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Methoden und Werkzeuge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rojektplan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Projektplanung</a:t>
            </a:r>
          </a:p>
        </p:txBody>
      </p:sp>
      <p:sp>
        <p:nvSpPr>
          <p:cNvPr id="171" name="Methoden und Werkzeu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Methoden und Werkzeuge</a:t>
            </a:r>
          </a:p>
        </p:txBody>
      </p:sp>
      <p:grpSp>
        <p:nvGrpSpPr>
          <p:cNvPr id="179" name="Gruppieren"/>
          <p:cNvGrpSpPr/>
          <p:nvPr/>
        </p:nvGrpSpPr>
        <p:grpSpPr>
          <a:xfrm>
            <a:off x="1114636" y="5542669"/>
            <a:ext cx="5902416" cy="5225901"/>
            <a:chOff x="0" y="0"/>
            <a:chExt cx="5902414" cy="5225900"/>
          </a:xfrm>
        </p:grpSpPr>
        <p:sp>
          <p:nvSpPr>
            <p:cNvPr id="190" name="Verbindungslinie"/>
            <p:cNvSpPr/>
            <p:nvPr/>
          </p:nvSpPr>
          <p:spPr>
            <a:xfrm>
              <a:off x="0" y="448373"/>
              <a:ext cx="506734" cy="141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1" h="21600" fill="norm" stroke="1" extrusionOk="0">
                  <a:moveTo>
                    <a:pt x="16201" y="21600"/>
                  </a:moveTo>
                  <a:cubicBezTo>
                    <a:pt x="-5211" y="14262"/>
                    <a:pt x="-5399" y="7062"/>
                    <a:pt x="15636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3" name="Anforderungsanalyse"/>
            <p:cNvSpPr/>
            <p:nvPr/>
          </p:nvSpPr>
          <p:spPr>
            <a:xfrm>
              <a:off x="503860" y="0"/>
              <a:ext cx="5398555" cy="102479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186156"/>
                    <a:satOff val="5698"/>
                    <a:lumOff val="16186"/>
                  </a:schemeClr>
                </a:gs>
                <a:gs pos="100000">
                  <a:schemeClr val="accent2">
                    <a:hueOff val="1581656"/>
                    <a:lumOff val="3588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Anforderungsanalyse</a:t>
              </a:r>
            </a:p>
          </p:txBody>
        </p:sp>
        <p:sp>
          <p:nvSpPr>
            <p:cNvPr id="174" name="Entwurf"/>
            <p:cNvSpPr/>
            <p:nvPr/>
          </p:nvSpPr>
          <p:spPr>
            <a:xfrm>
              <a:off x="503860" y="1400368"/>
              <a:ext cx="5398555" cy="102479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-446844"/>
                    <a:satOff val="-6226"/>
                    <a:lumOff val="18873"/>
                  </a:schemeClr>
                </a:gs>
                <a:gs pos="100000">
                  <a:schemeClr val="accent1">
                    <a:hueOff val="-15665233"/>
                    <a:satOff val="-9367"/>
                    <a:lumOff val="13315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Entwurf</a:t>
              </a:r>
            </a:p>
          </p:txBody>
        </p:sp>
        <p:sp>
          <p:nvSpPr>
            <p:cNvPr id="175" name="Implementierung"/>
            <p:cNvSpPr/>
            <p:nvPr/>
          </p:nvSpPr>
          <p:spPr>
            <a:xfrm>
              <a:off x="503860" y="2800736"/>
              <a:ext cx="5398555" cy="102479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-1068085"/>
                    <a:satOff val="32946"/>
                    <a:lumOff val="7931"/>
                  </a:schemeClr>
                </a:gs>
                <a:gs pos="100000">
                  <a:schemeClr val="accent6">
                    <a:hueOff val="5223564"/>
                    <a:satOff val="32381"/>
                    <a:lumOff val="442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Implementierung</a:t>
              </a:r>
            </a:p>
          </p:txBody>
        </p:sp>
        <p:sp>
          <p:nvSpPr>
            <p:cNvPr id="176" name="Überprüfung"/>
            <p:cNvSpPr/>
            <p:nvPr/>
          </p:nvSpPr>
          <p:spPr>
            <a:xfrm>
              <a:off x="503860" y="4201104"/>
              <a:ext cx="5398555" cy="102479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480218"/>
                    <a:satOff val="-3981"/>
                    <a:lumOff val="9965"/>
                  </a:schemeClr>
                </a:gs>
                <a:gs pos="100000">
                  <a:schemeClr val="accent4">
                    <a:hueOff val="-1598510"/>
                    <a:lumOff val="125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Überprüfung</a:t>
              </a:r>
            </a:p>
          </p:txBody>
        </p:sp>
        <p:sp>
          <p:nvSpPr>
            <p:cNvPr id="191" name="Verbindungslinie"/>
            <p:cNvSpPr/>
            <p:nvPr/>
          </p:nvSpPr>
          <p:spPr>
            <a:xfrm>
              <a:off x="0" y="1905265"/>
              <a:ext cx="506734" cy="1416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1" h="21600" fill="norm" stroke="1" extrusionOk="0">
                  <a:moveTo>
                    <a:pt x="16201" y="21600"/>
                  </a:moveTo>
                  <a:cubicBezTo>
                    <a:pt x="-5211" y="14262"/>
                    <a:pt x="-5399" y="7062"/>
                    <a:pt x="15636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92" name="Verbindungslinie"/>
            <p:cNvSpPr/>
            <p:nvPr/>
          </p:nvSpPr>
          <p:spPr>
            <a:xfrm>
              <a:off x="0" y="3362157"/>
              <a:ext cx="506734" cy="1416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1" h="21600" fill="norm" stroke="1" extrusionOk="0">
                  <a:moveTo>
                    <a:pt x="16201" y="21600"/>
                  </a:moveTo>
                  <a:cubicBezTo>
                    <a:pt x="-5211" y="14262"/>
                    <a:pt x="-5399" y="7062"/>
                    <a:pt x="15636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180" name="Vorgehen mithilfe des Wasserfallmodell"/>
          <p:cNvSpPr txBox="1"/>
          <p:nvPr/>
        </p:nvSpPr>
        <p:spPr>
          <a:xfrm>
            <a:off x="1717565" y="12703378"/>
            <a:ext cx="563026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Vorgehen mithilfe des Wasserfallmodell</a:t>
            </a:r>
          </a:p>
        </p:txBody>
      </p:sp>
      <p:pic>
        <p:nvPicPr>
          <p:cNvPr id="181" name="IntelliJ_IDEA_Icon.svg.png" descr="IntelliJ_IDEA_Icon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59471" y="3899570"/>
            <a:ext cx="2629422" cy="2629422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IntellIJ als Entwicklungsumgebung"/>
          <p:cNvSpPr txBox="1"/>
          <p:nvPr/>
        </p:nvSpPr>
        <p:spPr>
          <a:xfrm>
            <a:off x="17308959" y="6975370"/>
            <a:ext cx="49304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IntellIJ als Entwicklungsumgebung</a:t>
            </a:r>
          </a:p>
        </p:txBody>
      </p:sp>
      <p:grpSp>
        <p:nvGrpSpPr>
          <p:cNvPr id="186" name="Gruppieren"/>
          <p:cNvGrpSpPr/>
          <p:nvPr/>
        </p:nvGrpSpPr>
        <p:grpSpPr>
          <a:xfrm>
            <a:off x="17889035" y="7929132"/>
            <a:ext cx="3770294" cy="4341184"/>
            <a:chOff x="0" y="0"/>
            <a:chExt cx="3770293" cy="4341183"/>
          </a:xfrm>
        </p:grpSpPr>
        <p:pic>
          <p:nvPicPr>
            <p:cNvPr id="183" name="Git-Logo-White.png" descr="Git-Logo-Whit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770294" cy="15744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4" name="+"/>
            <p:cNvSpPr txBox="1"/>
            <p:nvPr/>
          </p:nvSpPr>
          <p:spPr>
            <a:xfrm>
              <a:off x="1625000" y="1716890"/>
              <a:ext cx="384963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2438400">
                <a:spcBef>
                  <a:spcPts val="2400"/>
                </a:spcBef>
                <a:defRPr sz="3200"/>
              </a:lvl1pPr>
            </a:lstStyle>
            <a:p>
              <a:pPr/>
              <a:r>
                <a:t>+</a:t>
              </a:r>
            </a:p>
          </p:txBody>
        </p:sp>
        <p:pic>
          <p:nvPicPr>
            <p:cNvPr id="185" name="GitHub-Mark.png" descr="GitHub-Mark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8334" y="2289966"/>
              <a:ext cx="1973628" cy="2051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7" name="Git mit GitHub für die Versionskontrolle"/>
          <p:cNvSpPr txBox="1"/>
          <p:nvPr/>
        </p:nvSpPr>
        <p:spPr>
          <a:xfrm>
            <a:off x="16992424" y="12703378"/>
            <a:ext cx="556351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 mit GitHub für die Versionskontrolle</a:t>
            </a:r>
          </a:p>
        </p:txBody>
      </p:sp>
      <p:pic>
        <p:nvPicPr>
          <p:cNvPr id="188" name="ModelViewControllerDiagram2.png" descr="ModelViewControllerDiagram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03431" y="6380824"/>
            <a:ext cx="6963819" cy="3180145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MVC als Grundstruktur"/>
          <p:cNvSpPr txBox="1"/>
          <p:nvPr/>
        </p:nvSpPr>
        <p:spPr>
          <a:xfrm>
            <a:off x="10650088" y="12703378"/>
            <a:ext cx="327050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MVC als Grundstruktur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analysis-2030265.jpg" descr="analysis-2030265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476" t="0" r="20476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97" name="Anforderung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39" sz="8000"/>
            </a:lvl1pPr>
          </a:lstStyle>
          <a:p>
            <a:pPr/>
            <a:r>
              <a:t>Anforderungsanalyse</a:t>
            </a:r>
          </a:p>
        </p:txBody>
      </p:sp>
      <p:sp>
        <p:nvSpPr>
          <p:cNvPr id="198" name="Credit Calculato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Credit Calculator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Anforderung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Anforderungsanalyse</a:t>
            </a:r>
          </a:p>
        </p:txBody>
      </p:sp>
      <p:sp>
        <p:nvSpPr>
          <p:cNvPr id="201" name="Credit Calculator - Architektu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Credit Calculator - Architektur</a:t>
            </a:r>
          </a:p>
        </p:txBody>
      </p:sp>
      <p:pic>
        <p:nvPicPr>
          <p:cNvPr id="202" name="ModelViewControllerDiagram2.png" descr="ModelViewControllerDiagram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1103" y="6119634"/>
            <a:ext cx="6963819" cy="318014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MVC-Pattern"/>
          <p:cNvSpPr txBox="1"/>
          <p:nvPr/>
        </p:nvSpPr>
        <p:spPr>
          <a:xfrm>
            <a:off x="5187942" y="10721325"/>
            <a:ext cx="309014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MVC-Pattern</a:t>
            </a:r>
          </a:p>
        </p:txBody>
      </p:sp>
      <p:sp>
        <p:nvSpPr>
          <p:cNvPr id="204" name="Rechteck"/>
          <p:cNvSpPr/>
          <p:nvPr/>
        </p:nvSpPr>
        <p:spPr>
          <a:xfrm>
            <a:off x="15235111" y="5428709"/>
            <a:ext cx="5897786" cy="45619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5" name="Präsentationsschicht"/>
          <p:cNvSpPr/>
          <p:nvPr/>
        </p:nvSpPr>
        <p:spPr>
          <a:xfrm>
            <a:off x="15599855" y="5745656"/>
            <a:ext cx="5168298" cy="11849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Präsentationsschicht</a:t>
            </a:r>
          </a:p>
        </p:txBody>
      </p:sp>
      <p:sp>
        <p:nvSpPr>
          <p:cNvPr id="206" name="Domänenschicht"/>
          <p:cNvSpPr/>
          <p:nvPr/>
        </p:nvSpPr>
        <p:spPr>
          <a:xfrm>
            <a:off x="15599855" y="7117256"/>
            <a:ext cx="5168298" cy="11849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Domänenschicht</a:t>
            </a:r>
          </a:p>
        </p:txBody>
      </p:sp>
      <p:sp>
        <p:nvSpPr>
          <p:cNvPr id="207" name="Datenzugriffsschicht"/>
          <p:cNvSpPr/>
          <p:nvPr/>
        </p:nvSpPr>
        <p:spPr>
          <a:xfrm>
            <a:off x="15599855" y="8488856"/>
            <a:ext cx="5168298" cy="11849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Datenzugriffsschicht</a:t>
            </a:r>
          </a:p>
        </p:txBody>
      </p:sp>
      <p:sp>
        <p:nvSpPr>
          <p:cNvPr id="208" name="3-Schicht-Architektur"/>
          <p:cNvSpPr txBox="1"/>
          <p:nvPr/>
        </p:nvSpPr>
        <p:spPr>
          <a:xfrm>
            <a:off x="15704150" y="10721325"/>
            <a:ext cx="495970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3-Schicht-Architektur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Anforderung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Anforderungsanalyse</a:t>
            </a:r>
          </a:p>
        </p:txBody>
      </p:sp>
      <p:sp>
        <p:nvSpPr>
          <p:cNvPr id="213" name="Credit Calculato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Credit Calculator</a:t>
            </a:r>
          </a:p>
        </p:txBody>
      </p:sp>
      <p:pic>
        <p:nvPicPr>
          <p:cNvPr id="214" name="ModelViewControllerDiagram2.png" descr="ModelViewControllerDiagram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94264" y="6897695"/>
            <a:ext cx="6963818" cy="3180145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Model - Vorgabe der Eigenschaften von Krediten…"/>
          <p:cNvSpPr txBox="1"/>
          <p:nvPr/>
        </p:nvSpPr>
        <p:spPr>
          <a:xfrm>
            <a:off x="1425917" y="6303367"/>
            <a:ext cx="12666705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Model - Vorgabe der Eigenschaften von Krediten</a:t>
            </a:r>
          </a:p>
          <a:p>
            <a:pPr lvl="4" marL="9559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Kreditbetrag, Zinssatz, Laufzeit, Rückzahlbetrag, Zinsbetrag</a:t>
            </a:r>
          </a:p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View - Eingabemaske, Liste der Kredite, Trigger für Berechnung/Speichern eines Kredites</a:t>
            </a:r>
          </a:p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Controller - Verwaltung der Kredite, Schreiben/Lesen von JSONs, Berechnung der Kredite</a:t>
            </a:r>
          </a:p>
        </p:txBody>
      </p:sp>
      <p:sp>
        <p:nvSpPr>
          <p:cNvPr id="216" name="MVC-Pattern"/>
          <p:cNvSpPr txBox="1"/>
          <p:nvPr/>
        </p:nvSpPr>
        <p:spPr>
          <a:xfrm>
            <a:off x="17931104" y="10486897"/>
            <a:ext cx="309014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MVC-Pattern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Anforderung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Anforderungsanalyse</a:t>
            </a:r>
          </a:p>
        </p:txBody>
      </p:sp>
      <p:sp>
        <p:nvSpPr>
          <p:cNvPr id="221" name="Credit Calculator - Erweiteru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Credit Calculator - Erweiterung</a:t>
            </a:r>
          </a:p>
        </p:txBody>
      </p:sp>
      <p:pic>
        <p:nvPicPr>
          <p:cNvPr id="222" name="ModelViewControllerDiagram2.png" descr="ModelViewControllerDiagram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94264" y="6897695"/>
            <a:ext cx="6963818" cy="3180145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Model - Vorgabe der Eigenschaften von Krediten…"/>
          <p:cNvSpPr txBox="1"/>
          <p:nvPr/>
        </p:nvSpPr>
        <p:spPr>
          <a:xfrm>
            <a:off x="1425917" y="6023967"/>
            <a:ext cx="12666705" cy="49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Model - Vorgabe der Eigenschaften von Krediten</a:t>
            </a:r>
          </a:p>
          <a:p>
            <a:pPr lvl="4" marL="9559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Kreditbetrag, Zinssatz, Laufzeit, Rückzahlbetrag, Zinsbetrag, </a:t>
            </a:r>
            <a:r>
              <a:rPr b="1"/>
              <a:t>Kreditart, Zahlart</a:t>
            </a:r>
          </a:p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View - Eingabemaske, Liste der Kredite, Trigger für Berechnung/Speichern eines Kredites, </a:t>
            </a:r>
            <a:r>
              <a:rPr b="1"/>
              <a:t>Trigger für Laden eines Kredit</a:t>
            </a:r>
          </a:p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Controller - Verwaltung der Kredite, Schreiben/Lesen von JSONs, Berechnung der Kredite</a:t>
            </a:r>
          </a:p>
        </p:txBody>
      </p:sp>
      <p:sp>
        <p:nvSpPr>
          <p:cNvPr id="224" name="MVC-Pattern"/>
          <p:cNvSpPr txBox="1"/>
          <p:nvPr/>
        </p:nvSpPr>
        <p:spPr>
          <a:xfrm>
            <a:off x="17931104" y="10486897"/>
            <a:ext cx="309014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MVC-Pattern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FF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